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57" r:id="rId4"/>
    <p:sldId id="278" r:id="rId5"/>
    <p:sldId id="262" r:id="rId6"/>
    <p:sldId id="274" r:id="rId7"/>
    <p:sldId id="259" r:id="rId8"/>
    <p:sldId id="271" r:id="rId9"/>
    <p:sldId id="258" r:id="rId10"/>
    <p:sldId id="272" r:id="rId11"/>
    <p:sldId id="263" r:id="rId12"/>
    <p:sldId id="273" r:id="rId13"/>
    <p:sldId id="265" r:id="rId14"/>
    <p:sldId id="275" r:id="rId15"/>
    <p:sldId id="261" r:id="rId16"/>
    <p:sldId id="276" r:id="rId17"/>
    <p:sldId id="264" r:id="rId18"/>
    <p:sldId id="266" r:id="rId19"/>
    <p:sldId id="277" r:id="rId20"/>
    <p:sldId id="268" r:id="rId21"/>
    <p:sldId id="279" r:id="rId22"/>
    <p:sldId id="280" r:id="rId2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63" autoAdjust="0"/>
    <p:restoredTop sz="94610"/>
  </p:normalViewPr>
  <p:slideViewPr>
    <p:cSldViewPr snapToGrid="0" snapToObjects="1">
      <p:cViewPr varScale="1">
        <p:scale>
          <a:sx n="121" d="100"/>
          <a:sy n="121" d="100"/>
        </p:scale>
        <p:origin x="37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36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F7C42-C045-4EE2-EB80-76850A3A8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51B9B-C002-5714-4518-D1A4B2BE1F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EF0524-3840-DB84-0571-C81C103CE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BDBE4-D359-E6FA-968E-091CB6FF1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40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26F5A-1243-397D-C852-DAB911B7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F6DF57-6D69-8851-3343-7BBBF88F1D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F94BC-D0BB-83A1-BB47-E2FA9FFF5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2CDDF-F5D3-5594-A16C-2C21625A97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1C9F2-0EBD-FA63-FA8E-AD011723C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8D15EB-B396-D263-3FAC-8139A9B83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3EC839-8DD8-D654-C84F-71711FE14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EF81F-52CB-583F-B7AA-9D3FE47992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1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A3DBF-824D-252A-BB6F-55951D6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D81C9-386F-A8AD-0A75-FDF0BF1FA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1EE8F8-4324-FDA1-7E71-D25186541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47B2-EF03-A3FC-8C60-1ED2D491A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97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40101-E44E-69B8-89EC-1D5909949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97231C-F8CA-66A0-3CD7-D2F82ACA7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878BDB-9DE9-139F-DEAD-16377A2274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25912-B7CE-A3AC-35D2-CC01E0006A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6DEAA-F5F6-D32E-4772-5E397840E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DD434-D536-0F09-740C-C0B196559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45A858-F726-225E-EE6D-1474179CF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1BADF6-9592-5C4C-773F-5A28FFD7E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84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EDDB9-B90B-FD4C-4C2F-32584FBB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155E3-035D-C887-643D-52D7E186B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D608A4-6417-9B71-E9BF-DBBDADCA17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09BF0-2C15-E30A-F7A3-4B1E4A8482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6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394CC-2278-CCB0-E1F4-C29101EB1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14F23A-844B-CE9D-E783-0BECC83BD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6B5B3C-0D65-25EB-7727-FDF43CCC8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AF1DB-837C-0991-670C-049514A3B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65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59F49-9D7C-DF1C-2FA2-71F1C301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F7AD3-AD88-5F2D-269D-9B8672CA8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848C0-6DC6-A801-F2AC-D82D629AB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D03442-CEFA-C660-1A6F-8C5F295A21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049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F1CDC-FF98-FF4C-E7E2-5F210725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CF5C6-67B2-6267-3010-F330CA68BC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33B351-2480-55D5-3877-2F794E4AD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865EF-5C70-CB0F-5043-3D5A57589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7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8A2CD-CE5D-63AE-BC2B-3D212CD90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61C62-E07D-A9FB-EFB8-E8DCD97E9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1E0D1-F2FA-485A-8D20-2D7C6EE71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D466B-0BB7-DC4D-5F2D-E0A1CD6F4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47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D5D38-3E75-514A-CD6D-F171FEDE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E3122D-72F5-AC95-AB44-E70BFAC91F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C95EB-166B-DC3B-8022-61BD232EF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ABB49-10FC-3FDA-1B4B-E2EF9AF1F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62D9-F4F2-EE99-8C1E-12C5CD949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97199-FD71-3AAC-CBE5-102C83083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239860-2E9E-18BB-32FB-124569777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AC266-9982-8C1B-9D66-ADC8A25C4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9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77239" y="1353312"/>
            <a:ext cx="4255113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Case Study and Validation of SIL-KIT-Integrated In-Vehicle Network: Architectures Using Digital Twin Simulation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777240" y="1700784"/>
            <a:ext cx="8046720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/>
              <a:t>Integration of SIL-KIT with IVN</a:t>
            </a:r>
            <a:endParaRPr lang="en-US" sz="4400" dirty="0"/>
          </a:p>
        </p:txBody>
      </p:sp>
      <p:sp>
        <p:nvSpPr>
          <p:cNvPr id="6" name="Shape 4"/>
          <p:cNvSpPr/>
          <p:nvPr/>
        </p:nvSpPr>
        <p:spPr>
          <a:xfrm>
            <a:off x="777240" y="2606040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77239" y="2926080"/>
            <a:ext cx="5951483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solidFill>
                  <a:srgbClr val="5D6B73"/>
                </a:solidFill>
                <a:latin typeface="Arial" pitchFamily="34" charset="0"/>
                <a:cs typeface="Arial" pitchFamily="34" charset="-120"/>
              </a:rPr>
              <a:t>Simulation-based validation of in-vehicle network communication using CARLA, SIL-KIT, Gateway, AUTOSAR algorithm, and Vector </a:t>
            </a:r>
            <a:r>
              <a:rPr lang="en-US" sz="1600" dirty="0" err="1">
                <a:solidFill>
                  <a:srgbClr val="5D6B73"/>
                </a:solidFill>
                <a:latin typeface="Arial" pitchFamily="34" charset="0"/>
                <a:cs typeface="Arial" pitchFamily="34" charset="-120"/>
              </a:rPr>
              <a:t>CANoe</a:t>
            </a:r>
            <a:r>
              <a:rPr lang="en-US" sz="1600" dirty="0">
                <a:solidFill>
                  <a:srgbClr val="5D6B73"/>
                </a:solidFill>
                <a:latin typeface="Arial" pitchFamily="34" charset="0"/>
                <a:cs typeface="Arial" pitchFamily="34" charset="-120"/>
              </a:rPr>
              <a:t> dashboard.</a:t>
            </a:r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EE221242-B7DB-13ED-DE15-C92AD5F39030}"/>
              </a:ext>
            </a:extLst>
          </p:cNvPr>
          <p:cNvSpPr/>
          <p:nvPr/>
        </p:nvSpPr>
        <p:spPr>
          <a:xfrm>
            <a:off x="777240" y="5170459"/>
            <a:ext cx="4999246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r>
              <a:rPr lang="en-US" sz="3200" b="1" dirty="0">
                <a:latin typeface="Amasis MT Pro Black" panose="020F0502020204030204" pitchFamily="18" charset="0"/>
                <a:cs typeface="Aharoni" panose="020F0502020204030204" pitchFamily="2" charset="-79"/>
              </a:rPr>
              <a:t>Final Project Presentation</a:t>
            </a: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752704AE-08C2-DE8C-EB4D-0ED6F4137C57}"/>
              </a:ext>
            </a:extLst>
          </p:cNvPr>
          <p:cNvSpPr/>
          <p:nvPr/>
        </p:nvSpPr>
        <p:spPr>
          <a:xfrm>
            <a:off x="884446" y="5645947"/>
            <a:ext cx="7244255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62500" lnSpcReduction="20000"/>
          </a:bodyPr>
          <a:lstStyle/>
          <a:p>
            <a:r>
              <a:rPr lang="en-US" sz="3000" b="1" dirty="0">
                <a:solidFill>
                  <a:srgbClr val="009999"/>
                </a:solidFill>
                <a:latin typeface="Arial" pitchFamily="34" charset="0"/>
                <a:cs typeface="Arial" pitchFamily="34" charset="-120"/>
              </a:rPr>
              <a:t>Beni Suef University Team </a:t>
            </a:r>
          </a:p>
          <a:p>
            <a:r>
              <a:rPr lang="en-US" sz="3000" b="1" dirty="0">
                <a:solidFill>
                  <a:srgbClr val="009999"/>
                </a:solidFill>
                <a:latin typeface="Arial" pitchFamily="34" charset="0"/>
                <a:cs typeface="Arial" pitchFamily="34" charset="-120"/>
              </a:rPr>
              <a:t>16/06/2025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361BDD-16A3-0E51-ECA0-7E62BA82B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B663B3A9-2444-98E1-F747-3DA0D8B30D26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6CDD5DA-C985-F99D-DA62-D4FE7742E4D9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04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6073EF1C-F317-1603-22C2-6101A645BC1D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 Architecture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AD8730C4-294C-1DFD-BE0A-7DE0A622C214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62D7A35A-6F01-1A7E-5C3F-EDD22CDB1E54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Overview of CARLA, Gateway, SIL-KIT, AUTOSAR/</a:t>
            </a:r>
            <a:r>
              <a:rPr lang="en-US" sz="1600" dirty="0" err="1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dashboard tools.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A948897-4D7C-442C-80E6-708F9787F53B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40AA0209-9CAF-1706-70E8-6024408611CB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3088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A982F-5670-B085-F41F-F0A2B0878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DFDE7833-7D2C-4F39-55F3-FC6C24F5A2F6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DC4D887-4BA0-EE25-7B70-71C760032269}"/>
              </a:ext>
            </a:extLst>
          </p:cNvPr>
          <p:cNvSpPr/>
          <p:nvPr/>
        </p:nvSpPr>
        <p:spPr>
          <a:xfrm>
            <a:off x="777240" y="822960"/>
            <a:ext cx="7680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r>
              <a:rPr lang="en-US" sz="3200" b="1" dirty="0">
                <a:latin typeface="Aptos Black" panose="020B0004020202020204" pitchFamily="34" charset="0"/>
                <a:cs typeface="Aharoni" panose="020F0502020204030204" pitchFamily="2" charset="-79"/>
              </a:rPr>
              <a:t>Architecture — CAN-Based Integration Chain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8C5499D-ADC4-EFFF-A0F9-FB6DDD29A69E}"/>
              </a:ext>
            </a:extLst>
          </p:cNvPr>
          <p:cNvSpPr/>
          <p:nvPr/>
        </p:nvSpPr>
        <p:spPr>
          <a:xfrm>
            <a:off x="777240" y="144475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3FAA6-B294-F05A-B7C4-739DFEB22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2" y="2586393"/>
            <a:ext cx="11443855" cy="2573920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02268B80-DDD3-665C-8549-5F2F9BC526AC}"/>
              </a:ext>
            </a:extLst>
          </p:cNvPr>
          <p:cNvSpPr/>
          <p:nvPr/>
        </p:nvSpPr>
        <p:spPr>
          <a:xfrm>
            <a:off x="777239" y="595746"/>
            <a:ext cx="6739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9999"/>
                </a:solidFill>
                <a:latin typeface="Aptos Black" panose="020F0502020204030204" pitchFamily="34" charset="0"/>
                <a:ea typeface="Arial" pitchFamily="34" charset="-122"/>
                <a:cs typeface="Arial" pitchFamily="34" charset="-120"/>
              </a:rPr>
              <a:t>CAN-based integration chain connecting AUTOSAR algorithm, SIL-KIT, C++ gateway, CARLA, joystick, and </a:t>
            </a:r>
            <a:r>
              <a:rPr lang="en-US" sz="1200" b="1" dirty="0" err="1">
                <a:solidFill>
                  <a:srgbClr val="009999"/>
                </a:solidFill>
                <a:latin typeface="Aptos Black" panose="020F0502020204030204" pitchFamily="34" charset="0"/>
                <a:ea typeface="Arial" pitchFamily="34" charset="-122"/>
                <a:cs typeface="Arial" pitchFamily="34" charset="-120"/>
              </a:rPr>
              <a:t>CANoe</a:t>
            </a:r>
            <a:r>
              <a:rPr lang="en-US" sz="1200" b="1" dirty="0">
                <a:solidFill>
                  <a:srgbClr val="009999"/>
                </a:solidFill>
                <a:latin typeface="Aptos Black" panose="020F0502020204030204" pitchFamily="34" charset="0"/>
                <a:ea typeface="Arial" pitchFamily="34" charset="-122"/>
                <a:cs typeface="Arial" pitchFamily="34" charset="-120"/>
              </a:rPr>
              <a:t> dashboard.</a:t>
            </a:r>
            <a:endParaRPr lang="en-US" sz="1200" dirty="0">
              <a:latin typeface="Aptos Black" panose="020F0502020204030204" pitchFamily="34" charset="0"/>
            </a:endParaRP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A709512A-BEBD-5899-2EB9-8DC34740D345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6294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8CA060-A6A3-2610-DB31-29E2A7342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D096CF13-64C2-27BA-73FD-1DE61CBAF7FB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61BA2DF-4B26-7F62-A8B5-4A0AD997112B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05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E0A39BD6-D38B-B91E-BBD8-7E4864CE975B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Connection Modes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809D1895-AA99-EDEE-94E3-48242C172345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23E0B1C4-8113-E8B6-1E08-AA9EBA6DDE7B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between Legacy, SIL-KIT, and Hybrid connection approaches.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50058E73-C279-95E7-03D0-78D34A1FC02F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F1816CD6-603D-5D10-B81A-3A8173FA2E71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513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F2DE9-639A-23BF-CDA9-94C3B6014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7">
            <a:extLst>
              <a:ext uri="{FF2B5EF4-FFF2-40B4-BE49-F238E27FC236}">
                <a16:creationId xmlns:a16="http://schemas.microsoft.com/office/drawing/2014/main" id="{AC2110C3-2902-DF47-ED71-FCA43DFC8F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46158" y="4028138"/>
            <a:ext cx="2544496" cy="1802882"/>
          </a:xfrm>
          <a:prstGeom prst="rect">
            <a:avLst/>
          </a:prstGeom>
        </p:spPr>
      </p:pic>
      <p:sp>
        <p:nvSpPr>
          <p:cNvPr id="29" name="Shape 8">
            <a:extLst>
              <a:ext uri="{FF2B5EF4-FFF2-40B4-BE49-F238E27FC236}">
                <a16:creationId xmlns:a16="http://schemas.microsoft.com/office/drawing/2014/main" id="{A97843B9-6FE9-9BCD-FD8E-EDEDC66F51EA}"/>
              </a:ext>
            </a:extLst>
          </p:cNvPr>
          <p:cNvSpPr/>
          <p:nvPr/>
        </p:nvSpPr>
        <p:spPr>
          <a:xfrm>
            <a:off x="8772977" y="2605321"/>
            <a:ext cx="2870385" cy="341126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B5945A64-82F4-76BC-1D4A-9B71B81F27C0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D0B26C5-0411-C09B-F992-8BC43382AAA7}"/>
              </a:ext>
            </a:extLst>
          </p:cNvPr>
          <p:cNvSpPr/>
          <p:nvPr/>
        </p:nvSpPr>
        <p:spPr>
          <a:xfrm>
            <a:off x="4266354" y="829163"/>
            <a:ext cx="3658986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3200" b="1" dirty="0">
                <a:latin typeface="Aptos Black" panose="020B0004020202020204" pitchFamily="34" charset="0"/>
                <a:cs typeface="Aharoni" panose="020F0502020204030204" pitchFamily="2" charset="-79"/>
              </a:rPr>
              <a:t>Connection Modes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361CA27A-5E69-BE25-E398-9A2FD6E4A9A2}"/>
              </a:ext>
            </a:extLst>
          </p:cNvPr>
          <p:cNvSpPr/>
          <p:nvPr/>
        </p:nvSpPr>
        <p:spPr>
          <a:xfrm>
            <a:off x="5615787" y="1384377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8213E741-8C1E-8157-9A0E-B0AF76447C9E}"/>
              </a:ext>
            </a:extLst>
          </p:cNvPr>
          <p:cNvSpPr/>
          <p:nvPr/>
        </p:nvSpPr>
        <p:spPr>
          <a:xfrm flipH="1">
            <a:off x="3917786" y="2159370"/>
            <a:ext cx="3052" cy="4428466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DADC601E-22C8-15E9-1CAE-FD227DF20F89}"/>
              </a:ext>
            </a:extLst>
          </p:cNvPr>
          <p:cNvSpPr/>
          <p:nvPr/>
        </p:nvSpPr>
        <p:spPr>
          <a:xfrm flipH="1">
            <a:off x="8268111" y="2159370"/>
            <a:ext cx="3052" cy="4428466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2891E9C5-237F-75AB-A9A2-53138728548A}"/>
              </a:ext>
            </a:extLst>
          </p:cNvPr>
          <p:cNvSpPr/>
          <p:nvPr/>
        </p:nvSpPr>
        <p:spPr>
          <a:xfrm>
            <a:off x="548640" y="2605321"/>
            <a:ext cx="2870385" cy="229292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114C11-BD84-53DA-8EBC-792D70F8BF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48640" y="2734891"/>
            <a:ext cx="2870385" cy="2033790"/>
          </a:xfrm>
          <a:prstGeom prst="rect">
            <a:avLst/>
          </a:prstGeom>
        </p:spPr>
      </p:pic>
      <p:sp>
        <p:nvSpPr>
          <p:cNvPr id="20" name="Text 6">
            <a:extLst>
              <a:ext uri="{FF2B5EF4-FFF2-40B4-BE49-F238E27FC236}">
                <a16:creationId xmlns:a16="http://schemas.microsoft.com/office/drawing/2014/main" id="{DF04D7A5-372A-DAD6-9597-5935FE5AD6D8}"/>
              </a:ext>
            </a:extLst>
          </p:cNvPr>
          <p:cNvSpPr/>
          <p:nvPr/>
        </p:nvSpPr>
        <p:spPr>
          <a:xfrm>
            <a:off x="1489778" y="2220496"/>
            <a:ext cx="988107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algn="ctr"/>
            <a:r>
              <a:rPr lang="en-US" sz="2700" b="1" dirty="0">
                <a:latin typeface="Aharoni" panose="020F0502020204030204" pitchFamily="2" charset="-79"/>
                <a:cs typeface="Aharoni" panose="020F0502020204030204" pitchFamily="2" charset="-79"/>
              </a:rPr>
              <a:t>LEGACY</a:t>
            </a:r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379C1769-D0A5-E096-42E3-F2CC16E87EFA}"/>
              </a:ext>
            </a:extLst>
          </p:cNvPr>
          <p:cNvSpPr/>
          <p:nvPr/>
        </p:nvSpPr>
        <p:spPr>
          <a:xfrm>
            <a:off x="4663038" y="2605321"/>
            <a:ext cx="2870385" cy="229292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24" name="Picture 17">
            <a:extLst>
              <a:ext uri="{FF2B5EF4-FFF2-40B4-BE49-F238E27FC236}">
                <a16:creationId xmlns:a16="http://schemas.microsoft.com/office/drawing/2014/main" id="{77194DC7-6EAD-1A5B-4610-3023F55282A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700000" y="2734891"/>
            <a:ext cx="2796461" cy="2033790"/>
          </a:xfrm>
          <a:prstGeom prst="rect">
            <a:avLst/>
          </a:prstGeom>
        </p:spPr>
      </p:pic>
      <p:sp>
        <p:nvSpPr>
          <p:cNvPr id="26" name="Text 6">
            <a:extLst>
              <a:ext uri="{FF2B5EF4-FFF2-40B4-BE49-F238E27FC236}">
                <a16:creationId xmlns:a16="http://schemas.microsoft.com/office/drawing/2014/main" id="{1BACA202-DFF7-825F-5D66-F34D58EBC760}"/>
              </a:ext>
            </a:extLst>
          </p:cNvPr>
          <p:cNvSpPr/>
          <p:nvPr/>
        </p:nvSpPr>
        <p:spPr>
          <a:xfrm>
            <a:off x="5604176" y="2220496"/>
            <a:ext cx="988107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700" b="1" dirty="0">
                <a:latin typeface="Aharoni" panose="020F0502020204030204" pitchFamily="2" charset="-79"/>
                <a:cs typeface="Aharoni" panose="020F0502020204030204" pitchFamily="2" charset="-79"/>
              </a:rPr>
              <a:t>SIL-KIT</a:t>
            </a:r>
          </a:p>
        </p:txBody>
      </p:sp>
      <p:pic>
        <p:nvPicPr>
          <p:cNvPr id="31" name="Picture 17">
            <a:extLst>
              <a:ext uri="{FF2B5EF4-FFF2-40B4-BE49-F238E27FC236}">
                <a16:creationId xmlns:a16="http://schemas.microsoft.com/office/drawing/2014/main" id="{996205DF-A012-F056-F1DF-E6CB8513E6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91073" y="2597813"/>
            <a:ext cx="2434189" cy="1775432"/>
          </a:xfrm>
          <a:prstGeom prst="rect">
            <a:avLst/>
          </a:prstGeom>
        </p:spPr>
      </p:pic>
      <p:sp>
        <p:nvSpPr>
          <p:cNvPr id="33" name="Text 6">
            <a:extLst>
              <a:ext uri="{FF2B5EF4-FFF2-40B4-BE49-F238E27FC236}">
                <a16:creationId xmlns:a16="http://schemas.microsoft.com/office/drawing/2014/main" id="{88AC0F70-F8CD-0CAA-6562-802183D21B62}"/>
              </a:ext>
            </a:extLst>
          </p:cNvPr>
          <p:cNvSpPr/>
          <p:nvPr/>
        </p:nvSpPr>
        <p:spPr>
          <a:xfrm>
            <a:off x="9714115" y="2220496"/>
            <a:ext cx="988107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700" b="1" dirty="0">
                <a:latin typeface="Aharoni" panose="020F0502020204030204" pitchFamily="2" charset="-79"/>
                <a:cs typeface="Aharoni" panose="020F0502020204030204" pitchFamily="2" charset="-79"/>
              </a:rPr>
              <a:t>HYBRID</a:t>
            </a:r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5C1189F2-09C2-3BAA-05E8-E01E2EB17AE9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9854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7FD9C-7660-4806-0977-8979A046B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C9351718-B469-E5BF-1B68-CA580E17E166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389402C-C74C-C4E2-43CF-3A6AB4295A7D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06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0BDBE03F-18A7-2841-0EF4-71AE48D9316B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Frame Structure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969B9CC5-127C-97F0-A04B-9C4DB4611CC2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8F0E0E74-3C3C-C945-3AE2-05505421C68C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FD frame metadata, payload mapping, byte order, and signal interpretation.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5D96ABE-E933-5959-2AB0-6A60EB39472D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06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A8944E64-3249-ADB1-09AC-C8D5BA04A9CF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6308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77240" y="960120"/>
            <a:ext cx="8229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4000" b="1" dirty="0"/>
              <a:t>CAN Frame Structure &amp; Flags</a:t>
            </a:r>
            <a:endParaRPr lang="en-US" sz="4000" dirty="0"/>
          </a:p>
        </p:txBody>
      </p:sp>
      <p:sp>
        <p:nvSpPr>
          <p:cNvPr id="5" name="Shape 3"/>
          <p:cNvSpPr/>
          <p:nvPr/>
        </p:nvSpPr>
        <p:spPr>
          <a:xfrm>
            <a:off x="777240" y="167335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77240" y="1874520"/>
            <a:ext cx="69494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frame structure used to transfer speed and distance signals from the Publisher to the </a:t>
            </a:r>
            <a:r>
              <a:rPr lang="en-US" sz="1500" dirty="0" err="1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5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through SIL-KIT.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777240" y="2423160"/>
            <a:ext cx="10698480" cy="0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77240" y="2743200"/>
            <a:ext cx="45720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Frame purpose</a:t>
            </a:r>
          </a:p>
        </p:txBody>
      </p:sp>
      <p:sp>
        <p:nvSpPr>
          <p:cNvPr id="9" name="Text 7"/>
          <p:cNvSpPr/>
          <p:nvPr/>
        </p:nvSpPr>
        <p:spPr>
          <a:xfrm>
            <a:off x="777240" y="3246119"/>
            <a:ext cx="5486400" cy="2688337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fontScale="92500" lnSpcReduction="10000"/>
          </a:bodyPr>
          <a:lstStyle/>
          <a:p>
            <a:endParaRPr lang="en-US" sz="1500" dirty="0"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This CAN frame carries two main signals required by the </a:t>
            </a:r>
            <a:r>
              <a:rPr lang="en-US" sz="1500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Vehicle Speed</a:t>
            </a: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Raw distance</a:t>
            </a:r>
          </a:p>
          <a:p>
            <a:pPr lvl="1"/>
            <a:endParaRPr lang="en-US" sz="1500" dirty="0"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Payload mapping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Bytes 0–3 → </a:t>
            </a:r>
            <a:r>
              <a:rPr lang="en-US" sz="1500" b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ego_speed</a:t>
            </a:r>
            <a:endParaRPr lang="en-US" sz="1500" b="1" dirty="0"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Bytes 4–7 → </a:t>
            </a:r>
            <a:r>
              <a:rPr lang="en-US" sz="1500" b="1" dirty="0" err="1">
                <a:latin typeface="Arial" pitchFamily="34" charset="0"/>
                <a:ea typeface="Arial" pitchFamily="34" charset="-122"/>
                <a:cs typeface="Arial" pitchFamily="34" charset="-120"/>
              </a:rPr>
              <a:t>raw_distance</a:t>
            </a:r>
            <a:endParaRPr lang="en-US" sz="1500" b="1" dirty="0"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Format: 8-byte CAN FD data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Arial" pitchFamily="34" charset="0"/>
                <a:ea typeface="Arial" pitchFamily="34" charset="-122"/>
                <a:cs typeface="Arial" pitchFamily="34" charset="-120"/>
              </a:rPr>
              <a:t>Encoding: little-endian IEEE-754 float</a:t>
            </a:r>
          </a:p>
          <a:p>
            <a:pPr lvl="1"/>
            <a:endParaRPr lang="en-US" sz="1400" b="1" dirty="0"/>
          </a:p>
          <a:p>
            <a:r>
              <a:rPr lang="en-US" sz="1400" b="1" dirty="0"/>
              <a:t>Key takeaway:</a:t>
            </a:r>
            <a:br>
              <a:rPr lang="en-US" sz="1400" dirty="0"/>
            </a:br>
            <a:r>
              <a:rPr lang="en-US" sz="1400" dirty="0"/>
              <a:t>Correct CAN frame interpretation depends on matching metadata, payload byte order, and signal mapping between Publisher, SIL-KIT, and </a:t>
            </a:r>
            <a:r>
              <a:rPr lang="en-US" sz="1400" dirty="0" err="1"/>
              <a:t>vECU</a:t>
            </a:r>
            <a:r>
              <a:rPr lang="en-US" sz="1400" dirty="0"/>
              <a:t>.</a:t>
            </a:r>
            <a:endParaRPr lang="en-US" sz="1400" dirty="0"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endParaRPr lang="en-US" sz="1500" dirty="0"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949439" y="3063240"/>
            <a:ext cx="4616143" cy="279459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2B0FF610-3858-DAC9-B660-970923024D10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E4C22B46-C258-93B8-94AE-717310B5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37727" y="3203648"/>
            <a:ext cx="4437993" cy="2512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47261-1F5A-CC91-0BEF-A5AF93297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17D9617D-6D1B-6C01-B72A-F805C5E749F0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3966775-3A56-4997-BB09-8CBB67B5E546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07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9D13192F-9B49-8C24-A21C-6E1064D0A1E9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 System Overview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28F82124-670A-D36F-04B2-7B43CBA9C2CE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8E883DA-4169-0A96-36C0-F51CE93055EE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End-to-end AEB workflow from CARLA sensor data to </a:t>
            </a:r>
            <a:r>
              <a:rPr lang="en-US" sz="1600" dirty="0" err="1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response and vehicle actuation.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234A1905-DE15-2AAF-CF00-E344A1BE1077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F10E2636-D47C-F98C-2B99-0D27E5FF803C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3201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82F78-A294-7C4E-D82C-C875A5030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616E055C-5BF3-2D10-121C-62B3DC5FDEF5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6A9436A9-C0B8-1936-A4C0-C53070983C36}"/>
              </a:ext>
            </a:extLst>
          </p:cNvPr>
          <p:cNvSpPr/>
          <p:nvPr/>
        </p:nvSpPr>
        <p:spPr>
          <a:xfrm>
            <a:off x="777240" y="822960"/>
            <a:ext cx="7680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3200" b="1" dirty="0">
                <a:latin typeface="Aptos Black" panose="020B0004020202020204" pitchFamily="34" charset="0"/>
                <a:cs typeface="Aharoni" panose="020F0502020204030204" pitchFamily="2" charset="-79"/>
              </a:rPr>
              <a:t>Final Project Architecture</a:t>
            </a: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F058F811-3658-2C55-5F13-548A9280BEE9}"/>
              </a:ext>
            </a:extLst>
          </p:cNvPr>
          <p:cNvSpPr/>
          <p:nvPr/>
        </p:nvSpPr>
        <p:spPr>
          <a:xfrm>
            <a:off x="777240" y="144475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48F57E-D1BD-649E-B820-897CFD9015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796"/>
          <a:stretch>
            <a:fillRect/>
          </a:stretch>
        </p:blipFill>
        <p:spPr>
          <a:xfrm>
            <a:off x="550565" y="1969591"/>
            <a:ext cx="11090564" cy="3926289"/>
          </a:xfrm>
          <a:prstGeom prst="rect">
            <a:avLst/>
          </a:prstGeom>
        </p:spPr>
      </p:pic>
      <p:sp>
        <p:nvSpPr>
          <p:cNvPr id="12" name="Text 2">
            <a:extLst>
              <a:ext uri="{FF2B5EF4-FFF2-40B4-BE49-F238E27FC236}">
                <a16:creationId xmlns:a16="http://schemas.microsoft.com/office/drawing/2014/main" id="{1DCFB991-5BEF-3D79-7971-1CB41498818E}"/>
              </a:ext>
            </a:extLst>
          </p:cNvPr>
          <p:cNvSpPr/>
          <p:nvPr/>
        </p:nvSpPr>
        <p:spPr>
          <a:xfrm>
            <a:off x="777240" y="595746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9999"/>
                </a:solidFill>
                <a:latin typeface="Aptos Black" panose="020F0502020204030204" pitchFamily="34" charset="0"/>
                <a:ea typeface="Arial" pitchFamily="34" charset="-122"/>
                <a:cs typeface="Arial" pitchFamily="34" charset="-120"/>
              </a:rPr>
              <a:t>System Overview</a:t>
            </a:r>
            <a:endParaRPr lang="en-US" sz="1200" dirty="0">
              <a:latin typeface="Aptos Black" panose="020F0502020204030204" pitchFamily="34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77A3AFA9-37BC-69AF-1D4E-22FF119348E6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02629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DE84E6-9D4D-9671-83FC-E5D54F461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1EA44EA9-2DA3-B7C2-935A-B70EA9F65104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FC3F0A2-356D-5E17-F61E-880FCEA58DD0}"/>
              </a:ext>
            </a:extLst>
          </p:cNvPr>
          <p:cNvSpPr/>
          <p:nvPr/>
        </p:nvSpPr>
        <p:spPr>
          <a:xfrm>
            <a:off x="777240" y="960120"/>
            <a:ext cx="8229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 System Overview</a:t>
            </a:r>
            <a:endParaRPr lang="en-US" sz="38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D8F4BB88-A023-12A2-A4D3-C1CBDC447F3B}"/>
              </a:ext>
            </a:extLst>
          </p:cNvPr>
          <p:cNvSpPr/>
          <p:nvPr/>
        </p:nvSpPr>
        <p:spPr>
          <a:xfrm>
            <a:off x="777240" y="167335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5CFA29CF-E504-C63F-5889-32E7673454F3}"/>
              </a:ext>
            </a:extLst>
          </p:cNvPr>
          <p:cNvSpPr/>
          <p:nvPr/>
        </p:nvSpPr>
        <p:spPr>
          <a:xfrm>
            <a:off x="777240" y="1874520"/>
            <a:ext cx="69494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5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End-to-end SIL-KIT/CAN communication flow connecting CARLA, Publisher, CAN bus, </a:t>
            </a:r>
            <a:r>
              <a:rPr lang="en-US" sz="1500" dirty="0" err="1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5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algorithm, and feedback control.</a:t>
            </a:r>
            <a:endParaRPr lang="en-US" sz="15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CB9230E-7EE8-8E5B-83A5-8BA7619FB7D3}"/>
              </a:ext>
            </a:extLst>
          </p:cNvPr>
          <p:cNvSpPr/>
          <p:nvPr/>
        </p:nvSpPr>
        <p:spPr>
          <a:xfrm>
            <a:off x="777240" y="2423160"/>
            <a:ext cx="10698480" cy="0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71633CDB-54E5-CF23-ADD9-A76CE072316D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  <p:pic>
        <p:nvPicPr>
          <p:cNvPr id="10" name="Picture 17" descr="Diagram illustrating AEB system architecture for SIL-Kit, focusing on CAN communication and software components. It details data flow between modules like CARLA, Publisher, SIL-Kit Bus, and vECU, using color-coded boxes and arrows to represent inputs, outputs, algorithms, and CAN frame formats, highlighting key software elements and communication protocols.">
            <a:extLst>
              <a:ext uri="{FF2B5EF4-FFF2-40B4-BE49-F238E27FC236}">
                <a16:creationId xmlns:a16="http://schemas.microsoft.com/office/drawing/2014/main" id="{D902F96C-3EEA-348B-919D-426899F3C1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7741" y="1837945"/>
            <a:ext cx="11112063" cy="489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4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42D6D-866B-6532-3B45-91236B37E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57C4507D-2264-F584-5291-1EEE0DC8B3C7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A1E968C3-FF3E-4A9E-0354-9006363479A7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08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53C1F18F-E466-6DBC-A949-B838E8AE224E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Integration Demo &amp; Validation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6E14D294-1AB4-AEEB-0FBD-7F592D25191C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29446FD3-3DB0-3562-474C-10D20AC2BC9A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Live demonstration of CAN frame exchange, SIL-KIT dashboard monitoring, Gateway logs, and </a:t>
            </a:r>
            <a:r>
              <a:rPr lang="en-US" sz="1600" dirty="0" err="1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signal reception.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AA0FDE1-81CE-912E-75FC-F05AB6312088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08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79AD7261-14CD-3BB3-AFE6-29668F2D577B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832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6803136"/>
            <a:ext cx="12191695" cy="54864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658368" y="566928"/>
            <a:ext cx="21945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8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ROADMAP</a:t>
            </a:r>
            <a:endParaRPr lang="en-US" sz="880" dirty="0"/>
          </a:p>
        </p:txBody>
      </p:sp>
      <p:sp>
        <p:nvSpPr>
          <p:cNvPr id="5" name="Text 3"/>
          <p:cNvSpPr/>
          <p:nvPr/>
        </p:nvSpPr>
        <p:spPr>
          <a:xfrm>
            <a:off x="658368" y="960120"/>
            <a:ext cx="78638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Presentation Agenda</a:t>
            </a:r>
            <a:endParaRPr lang="en-US" sz="4400" dirty="0"/>
          </a:p>
        </p:txBody>
      </p:sp>
      <p:sp>
        <p:nvSpPr>
          <p:cNvPr id="6" name="Shape 4"/>
          <p:cNvSpPr/>
          <p:nvPr/>
        </p:nvSpPr>
        <p:spPr>
          <a:xfrm>
            <a:off x="658368" y="1755648"/>
            <a:ext cx="1051560" cy="41148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58368" y="2084832"/>
            <a:ext cx="96926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42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structured walkthrough of the SIL-KIT integration project, from simulation setup to CAN communication validation and final demo.</a:t>
            </a:r>
            <a:endParaRPr lang="en-US" sz="1420" dirty="0"/>
          </a:p>
        </p:txBody>
      </p:sp>
      <p:sp>
        <p:nvSpPr>
          <p:cNvPr id="8" name="Shape 6"/>
          <p:cNvSpPr/>
          <p:nvPr/>
        </p:nvSpPr>
        <p:spPr>
          <a:xfrm>
            <a:off x="658368" y="2651760"/>
            <a:ext cx="10881360" cy="0"/>
          </a:xfrm>
          <a:prstGeom prst="line">
            <a:avLst/>
          </a:prstGeom>
          <a:noFill/>
          <a:ln w="1143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58368" y="3063240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1243584" y="3044952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 Objective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1243584" y="3361524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Purpose of integrating SIL-KIT with the in-vehicle network simulation.</a:t>
            </a:r>
            <a:endParaRPr lang="en-US" sz="1070" dirty="0"/>
          </a:p>
        </p:txBody>
      </p:sp>
      <p:sp>
        <p:nvSpPr>
          <p:cNvPr id="12" name="Shape 10"/>
          <p:cNvSpPr/>
          <p:nvPr/>
        </p:nvSpPr>
        <p:spPr>
          <a:xfrm>
            <a:off x="658368" y="3718139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0">
            <a:extLst>
              <a:ext uri="{FF2B5EF4-FFF2-40B4-BE49-F238E27FC236}">
                <a16:creationId xmlns:a16="http://schemas.microsoft.com/office/drawing/2014/main" id="{D70BF078-391B-B9BC-1188-88AB74CCAF1C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9259B584-609D-3A46-07CC-3DF97FA80C79}"/>
              </a:ext>
            </a:extLst>
          </p:cNvPr>
          <p:cNvSpPr/>
          <p:nvPr/>
        </p:nvSpPr>
        <p:spPr>
          <a:xfrm>
            <a:off x="658368" y="3897551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cs typeface="Arial" pitchFamily="34" charset="-120"/>
              </a:rPr>
              <a:t>02	</a:t>
            </a:r>
            <a:endParaRPr lang="en-US" sz="1250" dirty="0"/>
          </a:p>
        </p:txBody>
      </p:sp>
      <p:sp>
        <p:nvSpPr>
          <p:cNvPr id="41" name="Shape 10">
            <a:extLst>
              <a:ext uri="{FF2B5EF4-FFF2-40B4-BE49-F238E27FC236}">
                <a16:creationId xmlns:a16="http://schemas.microsoft.com/office/drawing/2014/main" id="{B6E91233-44F4-44A3-EBD8-AF52DFACC59A}"/>
              </a:ext>
            </a:extLst>
          </p:cNvPr>
          <p:cNvSpPr/>
          <p:nvPr/>
        </p:nvSpPr>
        <p:spPr>
          <a:xfrm>
            <a:off x="658368" y="4552450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Shape 10">
            <a:extLst>
              <a:ext uri="{FF2B5EF4-FFF2-40B4-BE49-F238E27FC236}">
                <a16:creationId xmlns:a16="http://schemas.microsoft.com/office/drawing/2014/main" id="{C1CFEAA2-A0EB-0E9D-DB41-55003AF0CDCB}"/>
              </a:ext>
            </a:extLst>
          </p:cNvPr>
          <p:cNvSpPr/>
          <p:nvPr/>
        </p:nvSpPr>
        <p:spPr>
          <a:xfrm>
            <a:off x="658368" y="5328428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7" name="Shape 10">
            <a:extLst>
              <a:ext uri="{FF2B5EF4-FFF2-40B4-BE49-F238E27FC236}">
                <a16:creationId xmlns:a16="http://schemas.microsoft.com/office/drawing/2014/main" id="{215A4D75-0306-0D80-86C3-C5C62B57EA60}"/>
              </a:ext>
            </a:extLst>
          </p:cNvPr>
          <p:cNvSpPr/>
          <p:nvPr/>
        </p:nvSpPr>
        <p:spPr>
          <a:xfrm>
            <a:off x="658368" y="6162739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5" name="Shape 10">
            <a:extLst>
              <a:ext uri="{FF2B5EF4-FFF2-40B4-BE49-F238E27FC236}">
                <a16:creationId xmlns:a16="http://schemas.microsoft.com/office/drawing/2014/main" id="{79BDDB75-D2EC-09DB-ACCB-17C1FCFE56D6}"/>
              </a:ext>
            </a:extLst>
          </p:cNvPr>
          <p:cNvSpPr/>
          <p:nvPr/>
        </p:nvSpPr>
        <p:spPr>
          <a:xfrm>
            <a:off x="6400800" y="3711938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9" name="Text 8">
            <a:extLst>
              <a:ext uri="{FF2B5EF4-FFF2-40B4-BE49-F238E27FC236}">
                <a16:creationId xmlns:a16="http://schemas.microsoft.com/office/drawing/2014/main" id="{5B4C5549-DDE8-B0C8-3B94-20573C587171}"/>
              </a:ext>
            </a:extLst>
          </p:cNvPr>
          <p:cNvSpPr/>
          <p:nvPr/>
        </p:nvSpPr>
        <p:spPr>
          <a:xfrm>
            <a:off x="6986016" y="3873062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Frame Structure</a:t>
            </a:r>
            <a:endParaRPr lang="en-US" sz="1750" dirty="0"/>
          </a:p>
        </p:txBody>
      </p:sp>
      <p:sp>
        <p:nvSpPr>
          <p:cNvPr id="73" name="Shape 10">
            <a:extLst>
              <a:ext uri="{FF2B5EF4-FFF2-40B4-BE49-F238E27FC236}">
                <a16:creationId xmlns:a16="http://schemas.microsoft.com/office/drawing/2014/main" id="{F4156610-CBB4-FA62-19E2-FA1D49A24F6D}"/>
              </a:ext>
            </a:extLst>
          </p:cNvPr>
          <p:cNvSpPr/>
          <p:nvPr/>
        </p:nvSpPr>
        <p:spPr>
          <a:xfrm>
            <a:off x="6400800" y="4546249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5" name="Text 7">
            <a:extLst>
              <a:ext uri="{FF2B5EF4-FFF2-40B4-BE49-F238E27FC236}">
                <a16:creationId xmlns:a16="http://schemas.microsoft.com/office/drawing/2014/main" id="{89DC8365-AC36-0CE8-D1D7-08169C4384C0}"/>
              </a:ext>
            </a:extLst>
          </p:cNvPr>
          <p:cNvSpPr/>
          <p:nvPr/>
        </p:nvSpPr>
        <p:spPr>
          <a:xfrm>
            <a:off x="6400800" y="4667328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07</a:t>
            </a:r>
            <a:endParaRPr lang="en-US" sz="1250" dirty="0"/>
          </a:p>
        </p:txBody>
      </p:sp>
      <p:sp>
        <p:nvSpPr>
          <p:cNvPr id="77" name="Text 8">
            <a:extLst>
              <a:ext uri="{FF2B5EF4-FFF2-40B4-BE49-F238E27FC236}">
                <a16:creationId xmlns:a16="http://schemas.microsoft.com/office/drawing/2014/main" id="{1F2DAE3F-7B1B-DD55-068D-959DE98036CB}"/>
              </a:ext>
            </a:extLst>
          </p:cNvPr>
          <p:cNvSpPr/>
          <p:nvPr/>
        </p:nvSpPr>
        <p:spPr>
          <a:xfrm>
            <a:off x="6986016" y="4649040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 System Overview</a:t>
            </a:r>
            <a:endParaRPr lang="en-US" sz="1750" dirty="0"/>
          </a:p>
        </p:txBody>
      </p:sp>
      <p:sp>
        <p:nvSpPr>
          <p:cNvPr id="79" name="Text 9">
            <a:extLst>
              <a:ext uri="{FF2B5EF4-FFF2-40B4-BE49-F238E27FC236}">
                <a16:creationId xmlns:a16="http://schemas.microsoft.com/office/drawing/2014/main" id="{50E0DE82-72EF-45B9-9D38-4D21A9FCB952}"/>
              </a:ext>
            </a:extLst>
          </p:cNvPr>
          <p:cNvSpPr/>
          <p:nvPr/>
        </p:nvSpPr>
        <p:spPr>
          <a:xfrm>
            <a:off x="6986016" y="4965612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End-to-end AEB workflow from CARLA sensor data to </a:t>
            </a:r>
            <a:r>
              <a:rPr lang="en-US" sz="1070" dirty="0" err="1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response and vehicle actuation.</a:t>
            </a:r>
            <a:endParaRPr lang="en-US" sz="1070" dirty="0"/>
          </a:p>
        </p:txBody>
      </p:sp>
      <p:sp>
        <p:nvSpPr>
          <p:cNvPr id="81" name="Shape 10">
            <a:extLst>
              <a:ext uri="{FF2B5EF4-FFF2-40B4-BE49-F238E27FC236}">
                <a16:creationId xmlns:a16="http://schemas.microsoft.com/office/drawing/2014/main" id="{3486EE55-A73C-0D57-69D8-D10BCDFEC4E0}"/>
              </a:ext>
            </a:extLst>
          </p:cNvPr>
          <p:cNvSpPr/>
          <p:nvPr/>
        </p:nvSpPr>
        <p:spPr>
          <a:xfrm>
            <a:off x="6400800" y="5322227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3" name="Text 7">
            <a:extLst>
              <a:ext uri="{FF2B5EF4-FFF2-40B4-BE49-F238E27FC236}">
                <a16:creationId xmlns:a16="http://schemas.microsoft.com/office/drawing/2014/main" id="{83E5C040-35EB-CC27-FEA3-333B6987FA7B}"/>
              </a:ext>
            </a:extLst>
          </p:cNvPr>
          <p:cNvSpPr/>
          <p:nvPr/>
        </p:nvSpPr>
        <p:spPr>
          <a:xfrm>
            <a:off x="6400800" y="5501639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08</a:t>
            </a:r>
            <a:endParaRPr lang="en-US" sz="1250" dirty="0"/>
          </a:p>
        </p:txBody>
      </p:sp>
      <p:sp>
        <p:nvSpPr>
          <p:cNvPr id="85" name="Text 8">
            <a:extLst>
              <a:ext uri="{FF2B5EF4-FFF2-40B4-BE49-F238E27FC236}">
                <a16:creationId xmlns:a16="http://schemas.microsoft.com/office/drawing/2014/main" id="{367BC385-276C-1B5C-6D09-4BF87D124A7D}"/>
              </a:ext>
            </a:extLst>
          </p:cNvPr>
          <p:cNvSpPr/>
          <p:nvPr/>
        </p:nvSpPr>
        <p:spPr>
          <a:xfrm>
            <a:off x="6986016" y="5483351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Integration Demo &amp; Validation</a:t>
            </a:r>
            <a:endParaRPr lang="en-US" sz="1750" dirty="0"/>
          </a:p>
        </p:txBody>
      </p:sp>
      <p:sp>
        <p:nvSpPr>
          <p:cNvPr id="87" name="Text 9">
            <a:extLst>
              <a:ext uri="{FF2B5EF4-FFF2-40B4-BE49-F238E27FC236}">
                <a16:creationId xmlns:a16="http://schemas.microsoft.com/office/drawing/2014/main" id="{3F5A5CC5-5EA6-475F-D540-092FD4721AFA}"/>
              </a:ext>
            </a:extLst>
          </p:cNvPr>
          <p:cNvSpPr/>
          <p:nvPr/>
        </p:nvSpPr>
        <p:spPr>
          <a:xfrm>
            <a:off x="6986016" y="5799923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Live demonstration of CAN frame exchange, SIL-KIT dashboard monitoring, Gateway logs, and </a:t>
            </a:r>
            <a:r>
              <a:rPr lang="en-US" sz="1070" dirty="0" err="1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signal reception.</a:t>
            </a:r>
            <a:endParaRPr lang="en-US" sz="1070" dirty="0"/>
          </a:p>
        </p:txBody>
      </p:sp>
      <p:sp>
        <p:nvSpPr>
          <p:cNvPr id="89" name="Shape 10">
            <a:extLst>
              <a:ext uri="{FF2B5EF4-FFF2-40B4-BE49-F238E27FC236}">
                <a16:creationId xmlns:a16="http://schemas.microsoft.com/office/drawing/2014/main" id="{F53970A5-500C-46E6-DD19-ACE3E5688849}"/>
              </a:ext>
            </a:extLst>
          </p:cNvPr>
          <p:cNvSpPr/>
          <p:nvPr/>
        </p:nvSpPr>
        <p:spPr>
          <a:xfrm>
            <a:off x="6400800" y="6156538"/>
            <a:ext cx="5074920" cy="0"/>
          </a:xfrm>
          <a:prstGeom prst="line">
            <a:avLst/>
          </a:prstGeom>
          <a:noFill/>
          <a:ln w="1016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1" name="Text 9">
            <a:extLst>
              <a:ext uri="{FF2B5EF4-FFF2-40B4-BE49-F238E27FC236}">
                <a16:creationId xmlns:a16="http://schemas.microsoft.com/office/drawing/2014/main" id="{AE8B385D-BB30-A9DE-FF65-B94620098729}"/>
              </a:ext>
            </a:extLst>
          </p:cNvPr>
          <p:cNvSpPr/>
          <p:nvPr/>
        </p:nvSpPr>
        <p:spPr>
          <a:xfrm>
            <a:off x="6986016" y="4189634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FD frame metadata, payload mapping, byte order, and signal interpretation.</a:t>
            </a:r>
            <a:endParaRPr lang="en-US" sz="1070" dirty="0"/>
          </a:p>
        </p:txBody>
      </p:sp>
      <p:sp>
        <p:nvSpPr>
          <p:cNvPr id="93" name="Text 7">
            <a:extLst>
              <a:ext uri="{FF2B5EF4-FFF2-40B4-BE49-F238E27FC236}">
                <a16:creationId xmlns:a16="http://schemas.microsoft.com/office/drawing/2014/main" id="{857BA54C-5355-7486-B0B6-D03C2674DC86}"/>
              </a:ext>
            </a:extLst>
          </p:cNvPr>
          <p:cNvSpPr/>
          <p:nvPr/>
        </p:nvSpPr>
        <p:spPr>
          <a:xfrm>
            <a:off x="6400800" y="3897551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cs typeface="Arial" pitchFamily="34" charset="-120"/>
              </a:rPr>
              <a:t>06	</a:t>
            </a:r>
            <a:endParaRPr lang="en-US" sz="1250" dirty="0"/>
          </a:p>
        </p:txBody>
      </p:sp>
      <p:sp>
        <p:nvSpPr>
          <p:cNvPr id="101" name="Text 20">
            <a:extLst>
              <a:ext uri="{FF2B5EF4-FFF2-40B4-BE49-F238E27FC236}">
                <a16:creationId xmlns:a16="http://schemas.microsoft.com/office/drawing/2014/main" id="{1A01F048-37E2-7042-0FE8-A36E2A8587CE}"/>
              </a:ext>
            </a:extLst>
          </p:cNvPr>
          <p:cNvSpPr/>
          <p:nvPr/>
        </p:nvSpPr>
        <p:spPr>
          <a:xfrm>
            <a:off x="1243584" y="3879263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AUTOSAR Software Architecture</a:t>
            </a:r>
            <a:endParaRPr lang="en-US" sz="1750" dirty="0"/>
          </a:p>
        </p:txBody>
      </p:sp>
      <p:sp>
        <p:nvSpPr>
          <p:cNvPr id="109" name="Text 21">
            <a:extLst>
              <a:ext uri="{FF2B5EF4-FFF2-40B4-BE49-F238E27FC236}">
                <a16:creationId xmlns:a16="http://schemas.microsoft.com/office/drawing/2014/main" id="{2E84C70D-0768-B607-8EB7-14A9F97E6F86}"/>
              </a:ext>
            </a:extLst>
          </p:cNvPr>
          <p:cNvSpPr/>
          <p:nvPr/>
        </p:nvSpPr>
        <p:spPr>
          <a:xfrm>
            <a:off x="1243584" y="4195045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Runnable structure, triggering events, and software component flow.</a:t>
            </a:r>
            <a:endParaRPr lang="en-US" sz="1070" dirty="0"/>
          </a:p>
        </p:txBody>
      </p:sp>
      <p:sp>
        <p:nvSpPr>
          <p:cNvPr id="143" name="Text 7">
            <a:extLst>
              <a:ext uri="{FF2B5EF4-FFF2-40B4-BE49-F238E27FC236}">
                <a16:creationId xmlns:a16="http://schemas.microsoft.com/office/drawing/2014/main" id="{FF54F7CF-8BF1-B325-EB99-2124838BAB06}"/>
              </a:ext>
            </a:extLst>
          </p:cNvPr>
          <p:cNvSpPr/>
          <p:nvPr/>
        </p:nvSpPr>
        <p:spPr>
          <a:xfrm>
            <a:off x="658368" y="5510837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250" dirty="0"/>
          </a:p>
        </p:txBody>
      </p:sp>
      <p:sp>
        <p:nvSpPr>
          <p:cNvPr id="145" name="Text 8">
            <a:extLst>
              <a:ext uri="{FF2B5EF4-FFF2-40B4-BE49-F238E27FC236}">
                <a16:creationId xmlns:a16="http://schemas.microsoft.com/office/drawing/2014/main" id="{64C5A05D-12D2-010C-2665-8982330BAB15}"/>
              </a:ext>
            </a:extLst>
          </p:cNvPr>
          <p:cNvSpPr/>
          <p:nvPr/>
        </p:nvSpPr>
        <p:spPr>
          <a:xfrm>
            <a:off x="1243584" y="5492549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 Architecture</a:t>
            </a:r>
            <a:endParaRPr lang="en-US" sz="1750" dirty="0"/>
          </a:p>
        </p:txBody>
      </p:sp>
      <p:sp>
        <p:nvSpPr>
          <p:cNvPr id="147" name="Text 9">
            <a:extLst>
              <a:ext uri="{FF2B5EF4-FFF2-40B4-BE49-F238E27FC236}">
                <a16:creationId xmlns:a16="http://schemas.microsoft.com/office/drawing/2014/main" id="{FE4E1A83-3773-7BF9-1334-FF4F56AB1065}"/>
              </a:ext>
            </a:extLst>
          </p:cNvPr>
          <p:cNvSpPr/>
          <p:nvPr/>
        </p:nvSpPr>
        <p:spPr>
          <a:xfrm>
            <a:off x="1243584" y="5809121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Overview of CARLA, Gateway, SIL-KIT, AUTOSAR/</a:t>
            </a:r>
            <a:r>
              <a:rPr lang="en-US" sz="1070" dirty="0" err="1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, and dashboard tools.</a:t>
            </a:r>
            <a:endParaRPr lang="en-US" sz="1070" dirty="0"/>
          </a:p>
        </p:txBody>
      </p:sp>
      <p:sp>
        <p:nvSpPr>
          <p:cNvPr id="161" name="Text 19">
            <a:extLst>
              <a:ext uri="{FF2B5EF4-FFF2-40B4-BE49-F238E27FC236}">
                <a16:creationId xmlns:a16="http://schemas.microsoft.com/office/drawing/2014/main" id="{42D56544-4B5F-5F05-085A-F5804AB2597D}"/>
              </a:ext>
            </a:extLst>
          </p:cNvPr>
          <p:cNvSpPr/>
          <p:nvPr/>
        </p:nvSpPr>
        <p:spPr>
          <a:xfrm>
            <a:off x="656160" y="4676502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250" dirty="0"/>
          </a:p>
        </p:txBody>
      </p:sp>
      <p:sp>
        <p:nvSpPr>
          <p:cNvPr id="163" name="Text 8">
            <a:extLst>
              <a:ext uri="{FF2B5EF4-FFF2-40B4-BE49-F238E27FC236}">
                <a16:creationId xmlns:a16="http://schemas.microsoft.com/office/drawing/2014/main" id="{9C4D2E03-8813-062C-5FE3-FF2BFEF98711}"/>
              </a:ext>
            </a:extLst>
          </p:cNvPr>
          <p:cNvSpPr/>
          <p:nvPr/>
        </p:nvSpPr>
        <p:spPr>
          <a:xfrm>
            <a:off x="1243584" y="4661261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SIL-KIT Modes</a:t>
            </a:r>
            <a:endParaRPr lang="en-US" sz="1750" dirty="0"/>
          </a:p>
        </p:txBody>
      </p:sp>
      <p:sp>
        <p:nvSpPr>
          <p:cNvPr id="165" name="Text 9">
            <a:extLst>
              <a:ext uri="{FF2B5EF4-FFF2-40B4-BE49-F238E27FC236}">
                <a16:creationId xmlns:a16="http://schemas.microsoft.com/office/drawing/2014/main" id="{CE5A2901-EC48-58BE-08B9-8F17F39064DB}"/>
              </a:ext>
            </a:extLst>
          </p:cNvPr>
          <p:cNvSpPr/>
          <p:nvPr/>
        </p:nvSpPr>
        <p:spPr>
          <a:xfrm>
            <a:off x="1241376" y="4995280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between Coordinated Mode and Autonomous Mode.</a:t>
            </a:r>
            <a:endParaRPr lang="en-US" sz="1070" dirty="0"/>
          </a:p>
        </p:txBody>
      </p:sp>
      <p:sp>
        <p:nvSpPr>
          <p:cNvPr id="179" name="Text 7">
            <a:extLst>
              <a:ext uri="{FF2B5EF4-FFF2-40B4-BE49-F238E27FC236}">
                <a16:creationId xmlns:a16="http://schemas.microsoft.com/office/drawing/2014/main" id="{E7DBD210-19AA-E846-73E3-5AA9154ABB83}"/>
              </a:ext>
            </a:extLst>
          </p:cNvPr>
          <p:cNvSpPr/>
          <p:nvPr/>
        </p:nvSpPr>
        <p:spPr>
          <a:xfrm>
            <a:off x="6400800" y="3066287"/>
            <a:ext cx="512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2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05</a:t>
            </a:r>
            <a:endParaRPr lang="en-US" sz="1250" dirty="0"/>
          </a:p>
        </p:txBody>
      </p:sp>
      <p:sp>
        <p:nvSpPr>
          <p:cNvPr id="181" name="Text 8">
            <a:extLst>
              <a:ext uri="{FF2B5EF4-FFF2-40B4-BE49-F238E27FC236}">
                <a16:creationId xmlns:a16="http://schemas.microsoft.com/office/drawing/2014/main" id="{6534F5C9-0B95-216A-2644-988BF06F4777}"/>
              </a:ext>
            </a:extLst>
          </p:cNvPr>
          <p:cNvSpPr/>
          <p:nvPr/>
        </p:nvSpPr>
        <p:spPr>
          <a:xfrm>
            <a:off x="6986016" y="3047999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r>
              <a:rPr lang="en-US" sz="175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Connection Modes</a:t>
            </a:r>
            <a:endParaRPr lang="en-US" sz="1750" dirty="0"/>
          </a:p>
        </p:txBody>
      </p:sp>
      <p:sp>
        <p:nvSpPr>
          <p:cNvPr id="183" name="Text 9">
            <a:extLst>
              <a:ext uri="{FF2B5EF4-FFF2-40B4-BE49-F238E27FC236}">
                <a16:creationId xmlns:a16="http://schemas.microsoft.com/office/drawing/2014/main" id="{592504FA-1C45-710E-48B3-843AEE5C611A}"/>
              </a:ext>
            </a:extLst>
          </p:cNvPr>
          <p:cNvSpPr/>
          <p:nvPr/>
        </p:nvSpPr>
        <p:spPr>
          <a:xfrm>
            <a:off x="6986016" y="3364571"/>
            <a:ext cx="4526280" cy="4023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107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between Legacy, SIL-KIT, and Hybrid connection approaches.</a:t>
            </a:r>
            <a:endParaRPr lang="en-US" sz="107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02920" y="777240"/>
            <a:ext cx="6949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Integration Demo Video</a:t>
            </a:r>
            <a:endParaRPr lang="en-US" sz="3800" dirty="0"/>
          </a:p>
        </p:txBody>
      </p:sp>
      <p:sp>
        <p:nvSpPr>
          <p:cNvPr id="5" name="Shape 3"/>
          <p:cNvSpPr/>
          <p:nvPr/>
        </p:nvSpPr>
        <p:spPr>
          <a:xfrm>
            <a:off x="502920" y="1508760"/>
            <a:ext cx="1051560" cy="5029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02920" y="1783080"/>
            <a:ext cx="71323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Live validation of CAN communication between CARLA, Gateway, SIL-KIT dashboard, and </a:t>
            </a:r>
            <a:r>
              <a:rPr lang="en-US" sz="1600" dirty="0" err="1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60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02920" y="2359152"/>
            <a:ext cx="11201400" cy="0"/>
          </a:xfrm>
          <a:prstGeom prst="line">
            <a:avLst/>
          </a:prstGeom>
          <a:noFill/>
          <a:ln w="12700">
            <a:solidFill>
              <a:srgbClr val="D9E0E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1051560" y="2697480"/>
            <a:ext cx="10104120" cy="3337560"/>
          </a:xfrm>
          <a:prstGeom prst="rect">
            <a:avLst/>
          </a:prstGeom>
          <a:solidFill>
            <a:schemeClr val="bg1"/>
          </a:solidFill>
          <a:ln w="15240">
            <a:solidFill>
              <a:srgbClr val="C9D1D5"/>
            </a:solidFill>
          </a:ln>
        </p:spPr>
        <p:txBody>
          <a:bodyPr wrap="square" lIns="1016" tIns="1016" rIns="1016" bIns="1016" rtlCol="0" anchor="ctr">
            <a:normAutofit/>
          </a:bodyPr>
          <a:lstStyle/>
          <a:p>
            <a:pPr marL="0" indent="0" algn="ctr">
              <a:buNone/>
            </a:pPr>
            <a:endParaRPr lang="en-US" sz="2100" dirty="0">
              <a:highlight>
                <a:srgbClr val="C0C0C0"/>
              </a:highlight>
            </a:endParaRPr>
          </a:p>
        </p:txBody>
      </p:sp>
      <p:sp>
        <p:nvSpPr>
          <p:cNvPr id="9" name="Text 7"/>
          <p:cNvSpPr/>
          <p:nvPr/>
        </p:nvSpPr>
        <p:spPr>
          <a:xfrm>
            <a:off x="1051560" y="6199632"/>
            <a:ext cx="6583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748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demo shows real-time CAN frame exchange, SIL-KIT network monitoring, Gateway communication logs, and </a:t>
            </a:r>
            <a:r>
              <a:rPr lang="en-US" sz="1050" dirty="0" err="1">
                <a:solidFill>
                  <a:srgbClr val="748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r>
              <a:rPr lang="en-US" sz="1050" dirty="0">
                <a:solidFill>
                  <a:srgbClr val="74828A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response behavior during the simulation.</a:t>
            </a:r>
            <a:endParaRPr lang="en-US" sz="1050" dirty="0"/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3FA96082-AC24-712E-2FDB-F1B5AA79863B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  <p:pic>
        <p:nvPicPr>
          <p:cNvPr id="12" name="Video Project 3">
            <a:hlinkClick r:id="" action="ppaction://media"/>
            <a:extLst>
              <a:ext uri="{FF2B5EF4-FFF2-40B4-BE49-F238E27FC236}">
                <a16:creationId xmlns:a16="http://schemas.microsoft.com/office/drawing/2014/main" id="{920B6627-7E31-32C6-82E0-192B69EF5B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05" y="2744688"/>
            <a:ext cx="9963807" cy="324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012680" y="274320"/>
            <a:ext cx="1783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27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2700" dirty="0"/>
          </a:p>
        </p:txBody>
      </p:sp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02920" y="530352"/>
            <a:ext cx="29260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5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SECTION</a:t>
            </a: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502920" y="804672"/>
            <a:ext cx="758952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Conclusion</a:t>
            </a:r>
            <a:endParaRPr lang="en-US" sz="3800" dirty="0"/>
          </a:p>
        </p:txBody>
      </p:sp>
      <p:sp>
        <p:nvSpPr>
          <p:cNvPr id="6" name="Shape 4"/>
          <p:cNvSpPr/>
          <p:nvPr/>
        </p:nvSpPr>
        <p:spPr>
          <a:xfrm>
            <a:off x="502920" y="1554480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02920" y="1865376"/>
            <a:ext cx="1024128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2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Successful integration of SIL-KIT with an in-vehicle network simulation environment.</a:t>
            </a:r>
            <a:endParaRPr lang="en-US" sz="1520" dirty="0"/>
          </a:p>
        </p:txBody>
      </p:sp>
      <p:sp>
        <p:nvSpPr>
          <p:cNvPr id="8" name="Shape 6"/>
          <p:cNvSpPr/>
          <p:nvPr/>
        </p:nvSpPr>
        <p:spPr>
          <a:xfrm>
            <a:off x="502920" y="2395728"/>
            <a:ext cx="11201400" cy="0"/>
          </a:xfrm>
          <a:prstGeom prst="line">
            <a:avLst/>
          </a:prstGeom>
          <a:noFill/>
          <a:ln w="12700">
            <a:solidFill>
              <a:srgbClr val="D7DE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02920" y="2761488"/>
            <a:ext cx="28346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1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outcomes</a:t>
            </a:r>
            <a:endParaRPr lang="en-US" sz="2100" dirty="0"/>
          </a:p>
        </p:txBody>
      </p:sp>
      <p:sp>
        <p:nvSpPr>
          <p:cNvPr id="10" name="Text 8"/>
          <p:cNvSpPr/>
          <p:nvPr/>
        </p:nvSpPr>
        <p:spPr>
          <a:xfrm>
            <a:off x="502920" y="3310128"/>
            <a:ext cx="4389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969264" y="3300984"/>
            <a:ext cx="4023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End-to-end communication was established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9264" y="3602736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CAN / CAN FD frames were exchanged across CARLA, Gateway, SIL-KIT, and vECU participants.</a:t>
            </a:r>
            <a:endParaRPr lang="en-US" sz="1150" dirty="0"/>
          </a:p>
        </p:txBody>
      </p:sp>
      <p:sp>
        <p:nvSpPr>
          <p:cNvPr id="13" name="Text 11"/>
          <p:cNvSpPr/>
          <p:nvPr/>
        </p:nvSpPr>
        <p:spPr>
          <a:xfrm>
            <a:off x="502920" y="3977640"/>
            <a:ext cx="4389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969264" y="3968496"/>
            <a:ext cx="4023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 behavior was validated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69264" y="4270248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vECU received input signals, executed the AEB logic, and generated output responses.</a:t>
            </a:r>
            <a:endParaRPr lang="en-US" sz="1150" dirty="0"/>
          </a:p>
        </p:txBody>
      </p:sp>
      <p:sp>
        <p:nvSpPr>
          <p:cNvPr id="16" name="Text 14"/>
          <p:cNvSpPr/>
          <p:nvPr/>
        </p:nvSpPr>
        <p:spPr>
          <a:xfrm>
            <a:off x="502920" y="4645152"/>
            <a:ext cx="4389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969264" y="4636008"/>
            <a:ext cx="4023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System monitoring was achieved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969264" y="4937760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SIL-KIT dashboard, logs, and Vector / CANoe tools supported message-flow and signal verification.</a:t>
            </a:r>
            <a:endParaRPr lang="en-US" sz="1150" dirty="0"/>
          </a:p>
        </p:txBody>
      </p:sp>
      <p:sp>
        <p:nvSpPr>
          <p:cNvPr id="19" name="Text 17"/>
          <p:cNvSpPr/>
          <p:nvPr/>
        </p:nvSpPr>
        <p:spPr>
          <a:xfrm>
            <a:off x="502920" y="5312664"/>
            <a:ext cx="438912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04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969264" y="5303520"/>
            <a:ext cx="402336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5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Closed-loop integration was demonstrated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969264" y="5605272"/>
            <a:ext cx="53492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Simulation sensor data reached the vECU and the response was returned back to the simulation path.</a:t>
            </a:r>
            <a:endParaRPr lang="en-US" sz="1150" dirty="0"/>
          </a:p>
        </p:txBody>
      </p:sp>
      <p:sp>
        <p:nvSpPr>
          <p:cNvPr id="22" name="Shape 20"/>
          <p:cNvSpPr/>
          <p:nvPr/>
        </p:nvSpPr>
        <p:spPr>
          <a:xfrm>
            <a:off x="6858000" y="2788920"/>
            <a:ext cx="0" cy="2743200"/>
          </a:xfrm>
          <a:prstGeom prst="line">
            <a:avLst/>
          </a:prstGeom>
          <a:noFill/>
          <a:ln w="15240">
            <a:solidFill>
              <a:srgbClr val="D7DE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6739128" y="2807208"/>
            <a:ext cx="237744" cy="237744"/>
          </a:xfrm>
          <a:prstGeom prst="ellipse">
            <a:avLst/>
          </a:prstGeom>
          <a:solidFill>
            <a:srgbClr val="FFFFFF"/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7150608" y="2761488"/>
            <a:ext cx="1920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CARLA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7150608" y="2980944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3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Simulation input</a:t>
            </a:r>
            <a:endParaRPr lang="en-US" sz="930" dirty="0"/>
          </a:p>
        </p:txBody>
      </p:sp>
      <p:sp>
        <p:nvSpPr>
          <p:cNvPr id="26" name="Shape 24"/>
          <p:cNvSpPr/>
          <p:nvPr/>
        </p:nvSpPr>
        <p:spPr>
          <a:xfrm>
            <a:off x="6739128" y="3374136"/>
            <a:ext cx="237744" cy="237744"/>
          </a:xfrm>
          <a:prstGeom prst="ellipse">
            <a:avLst/>
          </a:prstGeom>
          <a:solidFill>
            <a:srgbClr val="FFFFFF"/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7150608" y="3328416"/>
            <a:ext cx="1920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Gateway</a:t>
            </a:r>
            <a:endParaRPr lang="en-US" sz="1250" dirty="0"/>
          </a:p>
        </p:txBody>
      </p:sp>
      <p:sp>
        <p:nvSpPr>
          <p:cNvPr id="28" name="Text 26"/>
          <p:cNvSpPr/>
          <p:nvPr/>
        </p:nvSpPr>
        <p:spPr>
          <a:xfrm>
            <a:off x="7150608" y="3547872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3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Signal bridge</a:t>
            </a:r>
            <a:endParaRPr lang="en-US" sz="930" dirty="0"/>
          </a:p>
        </p:txBody>
      </p:sp>
      <p:sp>
        <p:nvSpPr>
          <p:cNvPr id="29" name="Shape 27"/>
          <p:cNvSpPr/>
          <p:nvPr/>
        </p:nvSpPr>
        <p:spPr>
          <a:xfrm>
            <a:off x="6739128" y="3941064"/>
            <a:ext cx="237744" cy="237744"/>
          </a:xfrm>
          <a:prstGeom prst="ellipse">
            <a:avLst/>
          </a:prstGeom>
          <a:solidFill>
            <a:srgbClr val="009999"/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7150608" y="3895344"/>
            <a:ext cx="1920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SIL-KIT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7150608" y="4114800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3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Communication bus</a:t>
            </a:r>
            <a:endParaRPr lang="en-US" sz="930" dirty="0"/>
          </a:p>
        </p:txBody>
      </p:sp>
      <p:sp>
        <p:nvSpPr>
          <p:cNvPr id="32" name="Shape 30"/>
          <p:cNvSpPr/>
          <p:nvPr/>
        </p:nvSpPr>
        <p:spPr>
          <a:xfrm>
            <a:off x="6739128" y="4507992"/>
            <a:ext cx="237744" cy="237744"/>
          </a:xfrm>
          <a:prstGeom prst="ellipse">
            <a:avLst/>
          </a:prstGeom>
          <a:solidFill>
            <a:srgbClr val="FFFFFF"/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7150608" y="4462272"/>
            <a:ext cx="1920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vECU</a:t>
            </a:r>
            <a:endParaRPr lang="en-US" sz="1250" dirty="0"/>
          </a:p>
        </p:txBody>
      </p:sp>
      <p:sp>
        <p:nvSpPr>
          <p:cNvPr id="34" name="Text 32"/>
          <p:cNvSpPr/>
          <p:nvPr/>
        </p:nvSpPr>
        <p:spPr>
          <a:xfrm>
            <a:off x="7150608" y="4681728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3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 logic</a:t>
            </a:r>
            <a:endParaRPr lang="en-US" sz="930" dirty="0"/>
          </a:p>
        </p:txBody>
      </p:sp>
      <p:sp>
        <p:nvSpPr>
          <p:cNvPr id="35" name="Shape 33"/>
          <p:cNvSpPr/>
          <p:nvPr/>
        </p:nvSpPr>
        <p:spPr>
          <a:xfrm>
            <a:off x="6739128" y="5074920"/>
            <a:ext cx="237744" cy="237744"/>
          </a:xfrm>
          <a:prstGeom prst="ellipse">
            <a:avLst/>
          </a:prstGeom>
          <a:solidFill>
            <a:srgbClr val="FFFFFF"/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34"/>
          <p:cNvSpPr/>
          <p:nvPr/>
        </p:nvSpPr>
        <p:spPr>
          <a:xfrm>
            <a:off x="7150608" y="5029200"/>
            <a:ext cx="192024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Dashboard</a:t>
            </a:r>
            <a:endParaRPr lang="en-US" sz="1250" dirty="0"/>
          </a:p>
        </p:txBody>
      </p:sp>
      <p:sp>
        <p:nvSpPr>
          <p:cNvPr id="37" name="Text 35"/>
          <p:cNvSpPr/>
          <p:nvPr/>
        </p:nvSpPr>
        <p:spPr>
          <a:xfrm>
            <a:off x="7150608" y="5248656"/>
            <a:ext cx="23774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93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Monitoring</a:t>
            </a:r>
            <a:endParaRPr lang="en-US" sz="930" dirty="0"/>
          </a:p>
        </p:txBody>
      </p:sp>
      <p:sp>
        <p:nvSpPr>
          <p:cNvPr id="38" name="Shape 36"/>
          <p:cNvSpPr/>
          <p:nvPr/>
        </p:nvSpPr>
        <p:spPr>
          <a:xfrm>
            <a:off x="502920" y="6281928"/>
            <a:ext cx="10698480" cy="0"/>
          </a:xfrm>
          <a:prstGeom prst="line">
            <a:avLst/>
          </a:prstGeom>
          <a:noFill/>
          <a:ln w="12700">
            <a:solidFill>
              <a:srgbClr val="D7DE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502920" y="6391656"/>
            <a:ext cx="73152" cy="2743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38"/>
          <p:cNvSpPr/>
          <p:nvPr/>
        </p:nvSpPr>
        <p:spPr>
          <a:xfrm>
            <a:off x="685800" y="6382512"/>
            <a:ext cx="10698480" cy="2834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12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Final takeaway: The project provides a scalable SIL-based validation platform for testing IVN communication and AUTOSAR/vECU behavior before real vehicle deployment.</a:t>
            </a:r>
            <a:endParaRPr lang="en-US" sz="112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012680" y="274320"/>
            <a:ext cx="1783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r">
              <a:buNone/>
            </a:pPr>
            <a:r>
              <a:rPr lang="en-US" sz="27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2700" dirty="0"/>
          </a:p>
        </p:txBody>
      </p:sp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685800" y="566928"/>
            <a:ext cx="29260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83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END OF PRESENTATION</a:t>
            </a:r>
            <a:endParaRPr lang="en-US" sz="830" dirty="0"/>
          </a:p>
        </p:txBody>
      </p:sp>
      <p:sp>
        <p:nvSpPr>
          <p:cNvPr id="5" name="Text 3"/>
          <p:cNvSpPr/>
          <p:nvPr/>
        </p:nvSpPr>
        <p:spPr>
          <a:xfrm>
            <a:off x="685800" y="1993392"/>
            <a:ext cx="69494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Thank You</a:t>
            </a:r>
            <a:endParaRPr lang="en-US" sz="6000" dirty="0"/>
          </a:p>
        </p:txBody>
      </p:sp>
      <p:sp>
        <p:nvSpPr>
          <p:cNvPr id="6" name="Shape 4"/>
          <p:cNvSpPr/>
          <p:nvPr/>
        </p:nvSpPr>
        <p:spPr>
          <a:xfrm>
            <a:off x="685800" y="2907792"/>
            <a:ext cx="1234440" cy="54864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85800" y="3328416"/>
            <a:ext cx="47548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Questions &amp; Discussion</a:t>
            </a:r>
            <a:endParaRPr lang="en-US" sz="2400" dirty="0"/>
          </a:p>
        </p:txBody>
      </p:sp>
      <p:sp>
        <p:nvSpPr>
          <p:cNvPr id="8" name="Shape 6"/>
          <p:cNvSpPr/>
          <p:nvPr/>
        </p:nvSpPr>
        <p:spPr>
          <a:xfrm>
            <a:off x="685800" y="4937760"/>
            <a:ext cx="10835640" cy="0"/>
          </a:xfrm>
          <a:prstGeom prst="line">
            <a:avLst/>
          </a:prstGeom>
          <a:noFill/>
          <a:ln w="12700">
            <a:solidFill>
              <a:srgbClr val="D7DEE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85800" y="5230368"/>
            <a:ext cx="38404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Integration SIL-KIT with IVN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85800" y="5541264"/>
            <a:ext cx="71323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CARLA · Gateway · SIL-KIT · AUTOSAR/vECU · CAN / CAN FD · CANoe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685800" y="6144768"/>
            <a:ext cx="3474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15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Beni Suef University Team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01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Project Objective</a:t>
            </a:r>
            <a:endParaRPr lang="en-US" sz="4400" dirty="0"/>
          </a:p>
        </p:txBody>
      </p:sp>
      <p:sp>
        <p:nvSpPr>
          <p:cNvPr id="6" name="Shape 4"/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Purpose of integrating SIL-KIT with the in-vehicle network simulation.</a:t>
            </a:r>
          </a:p>
        </p:txBody>
      </p:sp>
      <p:sp>
        <p:nvSpPr>
          <p:cNvPr id="8" name="Text 6"/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D680C0D5-BBE5-FAAF-F51E-479261E1A643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C3E7B-1D59-DD5A-DF46-3B61A9227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24FCE95A-7CE9-AA55-F237-BC23E0848CD6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AAFBC64-BE88-9D32-C1C1-AD2159B7F687}"/>
              </a:ext>
            </a:extLst>
          </p:cNvPr>
          <p:cNvSpPr/>
          <p:nvPr/>
        </p:nvSpPr>
        <p:spPr>
          <a:xfrm>
            <a:off x="777240" y="960120"/>
            <a:ext cx="822960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4000" b="1" dirty="0"/>
              <a:t>Project Objective</a:t>
            </a:r>
            <a:endParaRPr lang="en-US" sz="40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72B498E-B312-94A7-694E-A517B93EBD78}"/>
              </a:ext>
            </a:extLst>
          </p:cNvPr>
          <p:cNvSpPr/>
          <p:nvPr/>
        </p:nvSpPr>
        <p:spPr>
          <a:xfrm>
            <a:off x="777240" y="167335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C3B98F02-ED51-B2A6-C68F-DDB91CDCF59B}"/>
              </a:ext>
            </a:extLst>
          </p:cNvPr>
          <p:cNvSpPr/>
          <p:nvPr/>
        </p:nvSpPr>
        <p:spPr>
          <a:xfrm>
            <a:off x="777240" y="1874520"/>
            <a:ext cx="694944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600" dirty="0">
                <a:solidFill>
                  <a:srgbClr val="5C697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Purpose of integrating SIL-KIT with the in-vehicle network simulation.</a:t>
            </a:r>
            <a:endParaRPr lang="en-US" sz="16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D26F6BEC-23A6-90CA-6BBF-DD3267F65443}"/>
              </a:ext>
            </a:extLst>
          </p:cNvPr>
          <p:cNvSpPr/>
          <p:nvPr/>
        </p:nvSpPr>
        <p:spPr>
          <a:xfrm>
            <a:off x="777240" y="2423160"/>
            <a:ext cx="10698480" cy="0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3826C16-A8D6-CEB6-0093-B840AFB92D44}"/>
              </a:ext>
            </a:extLst>
          </p:cNvPr>
          <p:cNvSpPr/>
          <p:nvPr/>
        </p:nvSpPr>
        <p:spPr>
          <a:xfrm>
            <a:off x="777240" y="2743218"/>
            <a:ext cx="5989320" cy="3619739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 fontScale="92500" lnSpcReduction="20000"/>
          </a:bodyPr>
          <a:lstStyle/>
          <a:p>
            <a:r>
              <a:rPr lang="en-US" sz="1600" dirty="0"/>
              <a:t>The objective of this project is to integrate SIL-KIT with an in-vehicle network simulation environment to enable reliable communication between CARLA, Gateway, AUTOSAR/</a:t>
            </a:r>
            <a:r>
              <a:rPr lang="en-US" sz="1600" dirty="0" err="1"/>
              <a:t>vECU</a:t>
            </a:r>
            <a:r>
              <a:rPr lang="en-US" sz="1600" dirty="0"/>
              <a:t>, and dashboard tools.</a:t>
            </a:r>
          </a:p>
          <a:p>
            <a:endParaRPr lang="en-US" sz="1600" dirty="0"/>
          </a:p>
          <a:p>
            <a:r>
              <a:rPr lang="en-US" sz="1400" b="1" dirty="0"/>
              <a:t>Key goals:</a:t>
            </a:r>
          </a:p>
          <a:p>
            <a:endParaRPr lang="en-US" sz="1400" b="1" dirty="0"/>
          </a:p>
          <a:p>
            <a:r>
              <a:rPr lang="en-US" sz="1400" b="1" dirty="0"/>
              <a:t>01 — Build the communication chain</a:t>
            </a:r>
            <a:br>
              <a:rPr lang="en-US" sz="1400" dirty="0"/>
            </a:br>
            <a:r>
              <a:rPr lang="en-US" sz="1400" dirty="0"/>
              <a:t>Connect CARLA, C++ Gateway, SIL-KIT, AUTOSAR/</a:t>
            </a:r>
            <a:r>
              <a:rPr lang="en-US" sz="1400" dirty="0" err="1"/>
              <a:t>vECU</a:t>
            </a:r>
            <a:r>
              <a:rPr lang="en-US" sz="1400" dirty="0"/>
              <a:t>, and Vector/</a:t>
            </a:r>
            <a:r>
              <a:rPr lang="en-US" sz="1400" dirty="0" err="1"/>
              <a:t>CANoe</a:t>
            </a:r>
            <a:r>
              <a:rPr lang="en-US" sz="1400" dirty="0"/>
              <a:t> dashboard.</a:t>
            </a:r>
          </a:p>
          <a:p>
            <a:r>
              <a:rPr lang="en-US" sz="1400" b="1" dirty="0"/>
              <a:t>02 — Validate CAN frame exchange</a:t>
            </a:r>
            <a:br>
              <a:rPr lang="en-US" sz="1400" dirty="0"/>
            </a:br>
            <a:r>
              <a:rPr lang="en-US" sz="1400" dirty="0"/>
              <a:t>Transmit and receive CAN/CAN FD frames correctly across the simulation network.</a:t>
            </a:r>
          </a:p>
          <a:p>
            <a:r>
              <a:rPr lang="en-US" sz="1400" b="1" dirty="0"/>
              <a:t>03 — Monitor system behavior</a:t>
            </a:r>
            <a:br>
              <a:rPr lang="en-US" sz="1400" dirty="0"/>
            </a:br>
            <a:r>
              <a:rPr lang="en-US" sz="1400" dirty="0"/>
              <a:t>Use dashboard and logs to verify message flow, signal values, and </a:t>
            </a:r>
            <a:r>
              <a:rPr lang="en-US" sz="1400" dirty="0" err="1"/>
              <a:t>vECU</a:t>
            </a:r>
            <a:r>
              <a:rPr lang="en-US" sz="1400" dirty="0"/>
              <a:t> response.</a:t>
            </a:r>
          </a:p>
          <a:p>
            <a:r>
              <a:rPr lang="en-US" sz="1400" b="1" dirty="0"/>
              <a:t>04 — Demonstrate closed-loop integration</a:t>
            </a:r>
            <a:br>
              <a:rPr lang="en-US" sz="1400" dirty="0"/>
            </a:br>
            <a:r>
              <a:rPr lang="en-US" sz="1400" dirty="0"/>
              <a:t>Show that sensor data from CARLA can reach the </a:t>
            </a:r>
            <a:r>
              <a:rPr lang="en-US" sz="1400" dirty="0" err="1"/>
              <a:t>vECU</a:t>
            </a:r>
            <a:r>
              <a:rPr lang="en-US" sz="1400" dirty="0"/>
              <a:t> and return control actions back to the simulation.</a:t>
            </a:r>
          </a:p>
          <a:p>
            <a:endParaRPr lang="en-US" sz="1400" dirty="0"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r>
              <a:rPr lang="en-US" sz="1400" b="1" dirty="0"/>
              <a:t>Key takeaway:</a:t>
            </a:r>
            <a:br>
              <a:rPr lang="en-US" sz="1400" dirty="0"/>
            </a:br>
            <a:r>
              <a:rPr lang="en-US" sz="1400" dirty="0"/>
              <a:t>The project demonstrates a complete software-in-the-loop integration workflow for validating IVN communication before real vehicle deployment.</a:t>
            </a:r>
            <a:endParaRPr lang="en-US" sz="1400" dirty="0">
              <a:latin typeface="Arial" pitchFamily="34" charset="0"/>
              <a:ea typeface="Arial" pitchFamily="34" charset="-122"/>
              <a:cs typeface="Arial" pitchFamily="34" charset="-12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631D5006-1A6B-F1D4-92C4-A0D9E2DDD8D3}"/>
              </a:ext>
            </a:extLst>
          </p:cNvPr>
          <p:cNvSpPr/>
          <p:nvPr/>
        </p:nvSpPr>
        <p:spPr>
          <a:xfrm>
            <a:off x="6949439" y="3063240"/>
            <a:ext cx="4616143" cy="279459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1ACFC31C-75F8-F916-0599-A3FC5DDA2DF3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  <p:pic>
        <p:nvPicPr>
          <p:cNvPr id="17" name="Picture 17">
            <a:extLst>
              <a:ext uri="{FF2B5EF4-FFF2-40B4-BE49-F238E27FC236}">
                <a16:creationId xmlns:a16="http://schemas.microsoft.com/office/drawing/2014/main" id="{6CDB279E-DDBF-693D-34D7-16C8ADC1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37727" y="3203648"/>
            <a:ext cx="4437993" cy="25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37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0FD5EF-DCFD-F278-F82C-4E133432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8BA8204A-F495-78A9-9E58-BA8C1C8368F7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465877E2-BE5A-C48A-A811-8E07CDEDA7DC}"/>
              </a:ext>
            </a:extLst>
          </p:cNvPr>
          <p:cNvSpPr/>
          <p:nvPr/>
        </p:nvSpPr>
        <p:spPr>
          <a:xfrm>
            <a:off x="777240" y="822960"/>
            <a:ext cx="768096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r>
              <a:rPr lang="en-US" sz="3200" b="1" dirty="0">
                <a:latin typeface="Aptos Black" panose="020B0004020202020204" pitchFamily="34" charset="0"/>
                <a:cs typeface="Aharoni" panose="020F0502020204030204" pitchFamily="2" charset="-79"/>
              </a:rPr>
              <a:t>Architecture</a:t>
            </a:r>
            <a:r>
              <a:rPr lang="en-US" sz="3200" b="1" dirty="0">
                <a:latin typeface="Aptos Black" panose="020B0004020202020204" pitchFamily="34" charset="0"/>
              </a:rPr>
              <a:t> — SIL-KIT Pub/Sub Integration</a:t>
            </a:r>
            <a:endParaRPr lang="en-US" sz="3100" dirty="0">
              <a:latin typeface="Aptos Black" panose="020B0004020202020204" pitchFamily="34" charset="0"/>
            </a:endParaRPr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E18441A-D670-FA23-C09D-37CADCFED7E7}"/>
              </a:ext>
            </a:extLst>
          </p:cNvPr>
          <p:cNvSpPr/>
          <p:nvPr/>
        </p:nvSpPr>
        <p:spPr>
          <a:xfrm>
            <a:off x="777240" y="144475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3DA031-FB77-F25F-EBCC-128149593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49" y="2615737"/>
            <a:ext cx="11800502" cy="2722693"/>
          </a:xfrm>
          <a:prstGeom prst="rect">
            <a:avLst/>
          </a:prstGeom>
        </p:spPr>
      </p:pic>
      <p:sp>
        <p:nvSpPr>
          <p:cNvPr id="47" name="Text 2">
            <a:extLst>
              <a:ext uri="{FF2B5EF4-FFF2-40B4-BE49-F238E27FC236}">
                <a16:creationId xmlns:a16="http://schemas.microsoft.com/office/drawing/2014/main" id="{E57A6D75-5B5B-C86D-4108-0E8D7A18D27C}"/>
              </a:ext>
            </a:extLst>
          </p:cNvPr>
          <p:cNvSpPr/>
          <p:nvPr/>
        </p:nvSpPr>
        <p:spPr>
          <a:xfrm>
            <a:off x="777239" y="609600"/>
            <a:ext cx="6298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9999"/>
                </a:solidFill>
                <a:latin typeface="Aptos Black" panose="020B0004020202020204" pitchFamily="34" charset="0"/>
                <a:ea typeface="Arial" pitchFamily="34" charset="-122"/>
                <a:cs typeface="Arial" pitchFamily="34" charset="-120"/>
              </a:rPr>
              <a:t>Pub/Sub-based communication between CARLA, C++ gateway, AUTOSAR algorithm, SIL-KIT, and </a:t>
            </a:r>
            <a:r>
              <a:rPr lang="en-US" sz="1200" b="1" dirty="0" err="1">
                <a:solidFill>
                  <a:srgbClr val="009999"/>
                </a:solidFill>
                <a:latin typeface="Aptos Black" panose="020B0004020202020204" pitchFamily="34" charset="0"/>
                <a:ea typeface="Arial" pitchFamily="34" charset="-122"/>
                <a:cs typeface="Arial" pitchFamily="34" charset="-120"/>
              </a:rPr>
              <a:t>CANoe</a:t>
            </a:r>
            <a:r>
              <a:rPr lang="en-US" sz="1200" b="1" dirty="0">
                <a:solidFill>
                  <a:srgbClr val="009999"/>
                </a:solidFill>
                <a:latin typeface="Aptos Black" panose="020B0004020202020204" pitchFamily="34" charset="0"/>
                <a:ea typeface="Arial" pitchFamily="34" charset="-122"/>
                <a:cs typeface="Arial" pitchFamily="34" charset="-120"/>
              </a:rPr>
              <a:t> dashboard.</a:t>
            </a:r>
            <a:endParaRPr lang="en-US" sz="1200" dirty="0">
              <a:latin typeface="Aptos Black" panose="020B0004020202020204" pitchFamily="34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D051B66-9F85-895E-9148-E7846AEE7C4D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8795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A0195-0093-E9E9-AA5B-08AC6C03C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19AF9A3E-DA17-B0B1-13CA-4DEE356FEADB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368DF939-9ECD-680F-8091-1C07BA6AB258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02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F794F42C-1309-A557-A98B-49B787E6AFAF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85000" lnSpcReduction="10000"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AUTOSAR Software Architecture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96D9076E-26AE-9F3D-96A3-966D706954EE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6A9BDA78-260E-33FF-E418-4FEC5680E3A2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Runnable structure, triggering events, and software component flow.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C9C1D74-1668-90AC-C59F-65C80BB67D65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F90C44AB-8FFF-6102-0F5E-EA11AE03D7B4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31378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320040" y="594360"/>
            <a:ext cx="3154680" cy="777240"/>
          </a:xfrm>
          <a:prstGeom prst="roundRect">
            <a:avLst>
              <a:gd name="adj" fmla="val 11765"/>
            </a:avLst>
          </a:prstGeom>
          <a:solidFill>
            <a:srgbClr val="DFE8F4"/>
          </a:solidFill>
          <a:ln w="12700">
            <a:solidFill>
              <a:srgbClr val="C7D6E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320040" y="667512"/>
            <a:ext cx="315468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50" b="1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AEBB_SWC</a:t>
            </a:r>
            <a:endParaRPr lang="en-US" sz="650" dirty="0"/>
          </a:p>
        </p:txBody>
      </p:sp>
      <p:sp>
        <p:nvSpPr>
          <p:cNvPr id="6" name="Shape 4"/>
          <p:cNvSpPr/>
          <p:nvPr/>
        </p:nvSpPr>
        <p:spPr>
          <a:xfrm>
            <a:off x="429768" y="914400"/>
            <a:ext cx="2907792" cy="338328"/>
          </a:xfrm>
          <a:prstGeom prst="roundRect">
            <a:avLst/>
          </a:prstGeom>
          <a:solidFill>
            <a:srgbClr val="DCEAD7"/>
          </a:solidFill>
          <a:ln w="8890">
            <a:solidFill>
              <a:srgbClr val="B7D0A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429768" y="1024128"/>
            <a:ext cx="29077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3444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InitRunnable</a:t>
            </a:r>
            <a:endParaRPr lang="en-US" sz="670" dirty="0"/>
          </a:p>
        </p:txBody>
      </p:sp>
      <p:sp>
        <p:nvSpPr>
          <p:cNvPr id="8" name="Shape 6"/>
          <p:cNvSpPr/>
          <p:nvPr/>
        </p:nvSpPr>
        <p:spPr>
          <a:xfrm>
            <a:off x="429768" y="1252728"/>
            <a:ext cx="932688" cy="137160"/>
          </a:xfrm>
          <a:prstGeom prst="roundRect">
            <a:avLst/>
          </a:prstGeom>
          <a:solidFill>
            <a:srgbClr val="F6D3D0"/>
          </a:solidFill>
          <a:ln w="6350">
            <a:solidFill>
              <a:srgbClr val="D8A9A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29768" y="1280160"/>
            <a:ext cx="932688" cy="7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50" b="1" dirty="0">
                <a:solidFill>
                  <a:srgbClr val="4D5A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INIT_Event</a:t>
            </a:r>
            <a:endParaRPr lang="en-US" sz="550" dirty="0"/>
          </a:p>
        </p:txBody>
      </p:sp>
      <p:sp>
        <p:nvSpPr>
          <p:cNvPr id="10" name="Shape 8"/>
          <p:cNvSpPr/>
          <p:nvPr/>
        </p:nvSpPr>
        <p:spPr>
          <a:xfrm>
            <a:off x="320040" y="1481328"/>
            <a:ext cx="3154680" cy="914400"/>
          </a:xfrm>
          <a:prstGeom prst="roundRect">
            <a:avLst>
              <a:gd name="adj" fmla="val 10000"/>
            </a:avLst>
          </a:prstGeom>
          <a:solidFill>
            <a:srgbClr val="DFE8F4"/>
          </a:solidFill>
          <a:ln w="12700">
            <a:solidFill>
              <a:srgbClr val="C7D6E6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320040" y="1554480"/>
            <a:ext cx="315468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650" b="1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AEBB_SWC</a:t>
            </a:r>
            <a:endParaRPr lang="en-US" sz="650" dirty="0"/>
          </a:p>
        </p:txBody>
      </p:sp>
      <p:sp>
        <p:nvSpPr>
          <p:cNvPr id="12" name="Shape 10"/>
          <p:cNvSpPr/>
          <p:nvPr/>
        </p:nvSpPr>
        <p:spPr>
          <a:xfrm>
            <a:off x="429768" y="1801368"/>
            <a:ext cx="2907792" cy="338328"/>
          </a:xfrm>
          <a:prstGeom prst="roundRect">
            <a:avLst/>
          </a:prstGeom>
          <a:solidFill>
            <a:srgbClr val="DCEAD7"/>
          </a:solidFill>
          <a:ln w="8890">
            <a:solidFill>
              <a:srgbClr val="B7D0A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29768" y="1911096"/>
            <a:ext cx="29077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3444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ReadSensorRunnable</a:t>
            </a:r>
            <a:endParaRPr lang="en-US" sz="670" dirty="0"/>
          </a:p>
        </p:txBody>
      </p:sp>
      <p:sp>
        <p:nvSpPr>
          <p:cNvPr id="14" name="Shape 12"/>
          <p:cNvSpPr/>
          <p:nvPr/>
        </p:nvSpPr>
        <p:spPr>
          <a:xfrm>
            <a:off x="429768" y="2212848"/>
            <a:ext cx="932688" cy="137160"/>
          </a:xfrm>
          <a:prstGeom prst="roundRect">
            <a:avLst/>
          </a:prstGeom>
          <a:solidFill>
            <a:srgbClr val="F6D3D0"/>
          </a:solidFill>
          <a:ln w="6350">
            <a:solidFill>
              <a:srgbClr val="D8A9A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429768" y="2240280"/>
            <a:ext cx="932688" cy="7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50" b="1" dirty="0">
                <a:solidFill>
                  <a:srgbClr val="4D5A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Timing_Event</a:t>
            </a:r>
            <a:endParaRPr lang="en-US" sz="550" dirty="0"/>
          </a:p>
        </p:txBody>
      </p:sp>
      <p:sp>
        <p:nvSpPr>
          <p:cNvPr id="16" name="Shape 14"/>
          <p:cNvSpPr/>
          <p:nvPr/>
        </p:nvSpPr>
        <p:spPr>
          <a:xfrm>
            <a:off x="320040" y="2487168"/>
            <a:ext cx="3154680" cy="914400"/>
          </a:xfrm>
          <a:prstGeom prst="roundRect">
            <a:avLst>
              <a:gd name="adj" fmla="val 10000"/>
            </a:avLst>
          </a:prstGeom>
          <a:solidFill>
            <a:srgbClr val="DFE8F4"/>
          </a:solidFill>
          <a:ln w="12700">
            <a:solidFill>
              <a:srgbClr val="C7D6E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320040" y="2560320"/>
            <a:ext cx="315468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650" b="1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AEBB_SWC</a:t>
            </a:r>
            <a:endParaRPr lang="en-US" sz="650" dirty="0"/>
          </a:p>
        </p:txBody>
      </p:sp>
      <p:sp>
        <p:nvSpPr>
          <p:cNvPr id="18" name="Shape 16"/>
          <p:cNvSpPr/>
          <p:nvPr/>
        </p:nvSpPr>
        <p:spPr>
          <a:xfrm>
            <a:off x="429768" y="2807208"/>
            <a:ext cx="2907792" cy="338328"/>
          </a:xfrm>
          <a:prstGeom prst="roundRect">
            <a:avLst/>
          </a:prstGeom>
          <a:solidFill>
            <a:srgbClr val="DCEAD7"/>
          </a:solidFill>
          <a:ln w="8890">
            <a:solidFill>
              <a:srgbClr val="B7D0A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29768" y="2916936"/>
            <a:ext cx="29077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3444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ProcessDistanceRunnable</a:t>
            </a:r>
            <a:endParaRPr lang="en-US" sz="670" dirty="0"/>
          </a:p>
        </p:txBody>
      </p:sp>
      <p:sp>
        <p:nvSpPr>
          <p:cNvPr id="20" name="Shape 18"/>
          <p:cNvSpPr/>
          <p:nvPr/>
        </p:nvSpPr>
        <p:spPr>
          <a:xfrm>
            <a:off x="429768" y="3218688"/>
            <a:ext cx="932688" cy="137160"/>
          </a:xfrm>
          <a:prstGeom prst="roundRect">
            <a:avLst/>
          </a:prstGeom>
          <a:solidFill>
            <a:srgbClr val="F6D3D0"/>
          </a:solidFill>
          <a:ln w="6350">
            <a:solidFill>
              <a:srgbClr val="D8A9A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429768" y="3246120"/>
            <a:ext cx="932688" cy="7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50" b="1" dirty="0">
                <a:solidFill>
                  <a:srgbClr val="4D5A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DRE_Event1</a:t>
            </a:r>
            <a:endParaRPr lang="en-US" sz="550" dirty="0"/>
          </a:p>
        </p:txBody>
      </p:sp>
      <p:sp>
        <p:nvSpPr>
          <p:cNvPr id="22" name="Shape 20"/>
          <p:cNvSpPr/>
          <p:nvPr/>
        </p:nvSpPr>
        <p:spPr>
          <a:xfrm>
            <a:off x="320040" y="3520440"/>
            <a:ext cx="3154680" cy="914400"/>
          </a:xfrm>
          <a:prstGeom prst="roundRect">
            <a:avLst>
              <a:gd name="adj" fmla="val 10000"/>
            </a:avLst>
          </a:prstGeom>
          <a:solidFill>
            <a:srgbClr val="DFE8F4"/>
          </a:solidFill>
          <a:ln w="12700">
            <a:solidFill>
              <a:srgbClr val="C7D6E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21"/>
          <p:cNvSpPr/>
          <p:nvPr/>
        </p:nvSpPr>
        <p:spPr>
          <a:xfrm>
            <a:off x="320040" y="3593592"/>
            <a:ext cx="315468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650" b="1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AEBB_SWC</a:t>
            </a:r>
            <a:endParaRPr lang="en-US" sz="650" dirty="0"/>
          </a:p>
        </p:txBody>
      </p:sp>
      <p:sp>
        <p:nvSpPr>
          <p:cNvPr id="24" name="Shape 22"/>
          <p:cNvSpPr/>
          <p:nvPr/>
        </p:nvSpPr>
        <p:spPr>
          <a:xfrm>
            <a:off x="429768" y="3840480"/>
            <a:ext cx="2907792" cy="338328"/>
          </a:xfrm>
          <a:prstGeom prst="roundRect">
            <a:avLst/>
          </a:prstGeom>
          <a:solidFill>
            <a:srgbClr val="DCEAD7"/>
          </a:solidFill>
          <a:ln w="8890">
            <a:solidFill>
              <a:srgbClr val="B7D0A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23"/>
          <p:cNvSpPr/>
          <p:nvPr/>
        </p:nvSpPr>
        <p:spPr>
          <a:xfrm>
            <a:off x="429768" y="3950208"/>
            <a:ext cx="29077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3444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FCW_Runnable</a:t>
            </a:r>
            <a:endParaRPr lang="en-US" sz="670" dirty="0"/>
          </a:p>
        </p:txBody>
      </p:sp>
      <p:sp>
        <p:nvSpPr>
          <p:cNvPr id="26" name="Shape 24"/>
          <p:cNvSpPr/>
          <p:nvPr/>
        </p:nvSpPr>
        <p:spPr>
          <a:xfrm>
            <a:off x="429768" y="4251960"/>
            <a:ext cx="932688" cy="137160"/>
          </a:xfrm>
          <a:prstGeom prst="roundRect">
            <a:avLst/>
          </a:prstGeom>
          <a:solidFill>
            <a:srgbClr val="F6D3D0"/>
          </a:solidFill>
          <a:ln w="6350">
            <a:solidFill>
              <a:srgbClr val="D8A9A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5"/>
          <p:cNvSpPr/>
          <p:nvPr/>
        </p:nvSpPr>
        <p:spPr>
          <a:xfrm>
            <a:off x="429768" y="4279392"/>
            <a:ext cx="932688" cy="7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50" b="1" dirty="0">
                <a:solidFill>
                  <a:srgbClr val="4D5A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DRE_Event2</a:t>
            </a:r>
            <a:endParaRPr lang="en-US" sz="550" dirty="0"/>
          </a:p>
        </p:txBody>
      </p:sp>
      <p:sp>
        <p:nvSpPr>
          <p:cNvPr id="28" name="Shape 26"/>
          <p:cNvSpPr/>
          <p:nvPr/>
        </p:nvSpPr>
        <p:spPr>
          <a:xfrm>
            <a:off x="320040" y="4553712"/>
            <a:ext cx="3154680" cy="914400"/>
          </a:xfrm>
          <a:prstGeom prst="roundRect">
            <a:avLst>
              <a:gd name="adj" fmla="val 10000"/>
            </a:avLst>
          </a:prstGeom>
          <a:solidFill>
            <a:srgbClr val="DFE8F4"/>
          </a:solidFill>
          <a:ln w="12700">
            <a:solidFill>
              <a:srgbClr val="C7D6E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27"/>
          <p:cNvSpPr/>
          <p:nvPr/>
        </p:nvSpPr>
        <p:spPr>
          <a:xfrm>
            <a:off x="320040" y="4626864"/>
            <a:ext cx="315468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650" b="1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AEBB_SWC</a:t>
            </a:r>
            <a:endParaRPr lang="en-US" sz="650" dirty="0"/>
          </a:p>
        </p:txBody>
      </p:sp>
      <p:sp>
        <p:nvSpPr>
          <p:cNvPr id="30" name="Shape 28"/>
          <p:cNvSpPr/>
          <p:nvPr/>
        </p:nvSpPr>
        <p:spPr>
          <a:xfrm>
            <a:off x="429768" y="4873752"/>
            <a:ext cx="2907792" cy="338328"/>
          </a:xfrm>
          <a:prstGeom prst="roundRect">
            <a:avLst/>
          </a:prstGeom>
          <a:solidFill>
            <a:srgbClr val="DCEAD7"/>
          </a:solidFill>
          <a:ln w="8890">
            <a:solidFill>
              <a:srgbClr val="B7D0A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29"/>
          <p:cNvSpPr/>
          <p:nvPr/>
        </p:nvSpPr>
        <p:spPr>
          <a:xfrm>
            <a:off x="429768" y="4983480"/>
            <a:ext cx="29077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3444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ActuationRunnable</a:t>
            </a:r>
            <a:endParaRPr lang="en-US" sz="670" dirty="0"/>
          </a:p>
        </p:txBody>
      </p:sp>
      <p:sp>
        <p:nvSpPr>
          <p:cNvPr id="32" name="Shape 30"/>
          <p:cNvSpPr/>
          <p:nvPr/>
        </p:nvSpPr>
        <p:spPr>
          <a:xfrm>
            <a:off x="429768" y="5285232"/>
            <a:ext cx="932688" cy="137160"/>
          </a:xfrm>
          <a:prstGeom prst="roundRect">
            <a:avLst/>
          </a:prstGeom>
          <a:solidFill>
            <a:srgbClr val="F6D3D0"/>
          </a:solidFill>
          <a:ln w="6350">
            <a:solidFill>
              <a:srgbClr val="D8A9A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 31"/>
          <p:cNvSpPr/>
          <p:nvPr/>
        </p:nvSpPr>
        <p:spPr>
          <a:xfrm>
            <a:off x="429768" y="5312664"/>
            <a:ext cx="932688" cy="731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50" b="1" dirty="0">
                <a:solidFill>
                  <a:srgbClr val="4D5A6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DRE_Event3</a:t>
            </a:r>
            <a:endParaRPr lang="en-US" sz="550" dirty="0"/>
          </a:p>
        </p:txBody>
      </p:sp>
      <p:sp>
        <p:nvSpPr>
          <p:cNvPr id="34" name="Shape 32"/>
          <p:cNvSpPr/>
          <p:nvPr/>
        </p:nvSpPr>
        <p:spPr>
          <a:xfrm>
            <a:off x="320040" y="5577840"/>
            <a:ext cx="3154680" cy="777240"/>
          </a:xfrm>
          <a:prstGeom prst="roundRect">
            <a:avLst>
              <a:gd name="adj" fmla="val 11765"/>
            </a:avLst>
          </a:prstGeom>
          <a:solidFill>
            <a:srgbClr val="DFE8F4"/>
          </a:solidFill>
          <a:ln w="12700">
            <a:solidFill>
              <a:srgbClr val="C7D6E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33"/>
          <p:cNvSpPr/>
          <p:nvPr/>
        </p:nvSpPr>
        <p:spPr>
          <a:xfrm>
            <a:off x="320040" y="5650992"/>
            <a:ext cx="315468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650" b="1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AEBB_SWC</a:t>
            </a:r>
            <a:endParaRPr lang="en-US" sz="650" dirty="0"/>
          </a:p>
        </p:txBody>
      </p:sp>
      <p:sp>
        <p:nvSpPr>
          <p:cNvPr id="36" name="Shape 34"/>
          <p:cNvSpPr/>
          <p:nvPr/>
        </p:nvSpPr>
        <p:spPr>
          <a:xfrm>
            <a:off x="429768" y="5897880"/>
            <a:ext cx="2907792" cy="338328"/>
          </a:xfrm>
          <a:prstGeom prst="roundRect">
            <a:avLst/>
          </a:prstGeom>
          <a:solidFill>
            <a:srgbClr val="DCEAD7"/>
          </a:solidFill>
          <a:ln w="8890">
            <a:solidFill>
              <a:srgbClr val="B7D0A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35"/>
          <p:cNvSpPr/>
          <p:nvPr/>
        </p:nvSpPr>
        <p:spPr>
          <a:xfrm>
            <a:off x="429768" y="6007608"/>
            <a:ext cx="2907792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34444C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WarningActionRunnable</a:t>
            </a:r>
            <a:endParaRPr lang="en-US" sz="670" dirty="0"/>
          </a:p>
        </p:txBody>
      </p:sp>
      <p:sp>
        <p:nvSpPr>
          <p:cNvPr id="38" name="Shape 36"/>
          <p:cNvSpPr/>
          <p:nvPr/>
        </p:nvSpPr>
        <p:spPr>
          <a:xfrm>
            <a:off x="3044952" y="2286000"/>
            <a:ext cx="0" cy="256032"/>
          </a:xfrm>
          <a:prstGeom prst="line">
            <a:avLst/>
          </a:prstGeom>
          <a:noFill/>
          <a:ln w="13970">
            <a:solidFill>
              <a:srgbClr val="98A3AA"/>
            </a:solidFill>
            <a:prstDash val="solid"/>
            <a:headEnd type="triangl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 37"/>
          <p:cNvSpPr/>
          <p:nvPr/>
        </p:nvSpPr>
        <p:spPr>
          <a:xfrm>
            <a:off x="3136392" y="2359152"/>
            <a:ext cx="32004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50" b="1" dirty="0">
                <a:solidFill>
                  <a:srgbClr val="6A757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SRI1</a:t>
            </a:r>
            <a:endParaRPr lang="en-US" sz="550" dirty="0"/>
          </a:p>
        </p:txBody>
      </p:sp>
      <p:sp>
        <p:nvSpPr>
          <p:cNvPr id="40" name="Shape 38"/>
          <p:cNvSpPr/>
          <p:nvPr/>
        </p:nvSpPr>
        <p:spPr>
          <a:xfrm>
            <a:off x="3044952" y="3319272"/>
            <a:ext cx="0" cy="256032"/>
          </a:xfrm>
          <a:prstGeom prst="line">
            <a:avLst/>
          </a:prstGeom>
          <a:noFill/>
          <a:ln w="13970">
            <a:solidFill>
              <a:srgbClr val="98A3AA"/>
            </a:solidFill>
            <a:prstDash val="solid"/>
            <a:headEnd type="triangl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41" name="Text 39"/>
          <p:cNvSpPr/>
          <p:nvPr/>
        </p:nvSpPr>
        <p:spPr>
          <a:xfrm>
            <a:off x="3136392" y="3392424"/>
            <a:ext cx="32004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50" b="1" dirty="0">
                <a:solidFill>
                  <a:srgbClr val="6A757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SRI2</a:t>
            </a:r>
            <a:endParaRPr lang="en-US" sz="550" dirty="0"/>
          </a:p>
        </p:txBody>
      </p:sp>
      <p:sp>
        <p:nvSpPr>
          <p:cNvPr id="42" name="Shape 40"/>
          <p:cNvSpPr/>
          <p:nvPr/>
        </p:nvSpPr>
        <p:spPr>
          <a:xfrm>
            <a:off x="3044952" y="4352544"/>
            <a:ext cx="0" cy="256032"/>
          </a:xfrm>
          <a:prstGeom prst="line">
            <a:avLst/>
          </a:prstGeom>
          <a:noFill/>
          <a:ln w="13970">
            <a:solidFill>
              <a:srgbClr val="98A3AA"/>
            </a:solidFill>
            <a:prstDash val="solid"/>
            <a:headEnd type="triangl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41"/>
          <p:cNvSpPr/>
          <p:nvPr/>
        </p:nvSpPr>
        <p:spPr>
          <a:xfrm>
            <a:off x="3136392" y="4425696"/>
            <a:ext cx="32004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50" b="1" dirty="0">
                <a:solidFill>
                  <a:srgbClr val="6A757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SRI3</a:t>
            </a:r>
            <a:endParaRPr lang="en-US" sz="550" dirty="0"/>
          </a:p>
        </p:txBody>
      </p:sp>
      <p:sp>
        <p:nvSpPr>
          <p:cNvPr id="44" name="Shape 42"/>
          <p:cNvSpPr/>
          <p:nvPr/>
        </p:nvSpPr>
        <p:spPr>
          <a:xfrm>
            <a:off x="3044952" y="5376672"/>
            <a:ext cx="0" cy="256032"/>
          </a:xfrm>
          <a:prstGeom prst="line">
            <a:avLst/>
          </a:prstGeom>
          <a:noFill/>
          <a:ln w="13970">
            <a:solidFill>
              <a:srgbClr val="98A3AA"/>
            </a:solidFill>
            <a:prstDash val="solid"/>
            <a:headEnd type="triangle"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 43"/>
          <p:cNvSpPr/>
          <p:nvPr/>
        </p:nvSpPr>
        <p:spPr>
          <a:xfrm>
            <a:off x="3136392" y="5449824"/>
            <a:ext cx="320040" cy="1097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550" b="1" dirty="0">
                <a:solidFill>
                  <a:srgbClr val="6A757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SRI4</a:t>
            </a:r>
            <a:endParaRPr lang="en-US" sz="550" dirty="0"/>
          </a:p>
        </p:txBody>
      </p:sp>
      <p:sp>
        <p:nvSpPr>
          <p:cNvPr id="46" name="Text 44"/>
          <p:cNvSpPr/>
          <p:nvPr/>
        </p:nvSpPr>
        <p:spPr>
          <a:xfrm>
            <a:off x="5166360" y="1965960"/>
            <a:ext cx="384048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Software component flow</a:t>
            </a:r>
            <a:endParaRPr lang="en-US" sz="1000" dirty="0"/>
          </a:p>
        </p:txBody>
      </p:sp>
      <p:sp>
        <p:nvSpPr>
          <p:cNvPr id="47" name="Text 45"/>
          <p:cNvSpPr/>
          <p:nvPr/>
        </p:nvSpPr>
        <p:spPr>
          <a:xfrm>
            <a:off x="5166360" y="2331720"/>
            <a:ext cx="59436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1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AUTOSAR Architecture</a:t>
            </a:r>
            <a:endParaRPr lang="en-US" sz="3100" dirty="0"/>
          </a:p>
        </p:txBody>
      </p:sp>
      <p:sp>
        <p:nvSpPr>
          <p:cNvPr id="48" name="Shape 46"/>
          <p:cNvSpPr/>
          <p:nvPr/>
        </p:nvSpPr>
        <p:spPr>
          <a:xfrm>
            <a:off x="5166360" y="3017520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9" name="Text 47"/>
          <p:cNvSpPr/>
          <p:nvPr/>
        </p:nvSpPr>
        <p:spPr>
          <a:xfrm>
            <a:off x="5166360" y="3337560"/>
            <a:ext cx="539496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Structured view of runnable execution blocks, triggering events, and SRI-linked transitions across the control flow.</a:t>
            </a:r>
            <a:endParaRPr lang="en-US" sz="1400" dirty="0"/>
          </a:p>
        </p:txBody>
      </p:sp>
      <p:sp>
        <p:nvSpPr>
          <p:cNvPr id="51" name="Text 0">
            <a:extLst>
              <a:ext uri="{FF2B5EF4-FFF2-40B4-BE49-F238E27FC236}">
                <a16:creationId xmlns:a16="http://schemas.microsoft.com/office/drawing/2014/main" id="{5DA69E81-50B2-EFBE-D4F7-3AA1AE6B9799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A63588-BCBB-E6AD-2B21-FBD634607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3C2A8DB8-980E-74CC-BDE4-B416F4386C28}"/>
              </a:ext>
            </a:extLst>
          </p:cNvPr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22CE84C-1B6F-54C9-4A47-D176CC3BA280}"/>
              </a:ext>
            </a:extLst>
          </p:cNvPr>
          <p:cNvSpPr/>
          <p:nvPr/>
        </p:nvSpPr>
        <p:spPr>
          <a:xfrm>
            <a:off x="777240" y="1874520"/>
            <a:ext cx="3200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SECTION 03</a:t>
            </a:r>
            <a:endParaRPr lang="en-US" sz="10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56165AB-59FB-0DD7-0B82-82B3382990A2}"/>
              </a:ext>
            </a:extLst>
          </p:cNvPr>
          <p:cNvSpPr/>
          <p:nvPr/>
        </p:nvSpPr>
        <p:spPr>
          <a:xfrm>
            <a:off x="777240" y="2240280"/>
            <a:ext cx="7589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44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SIL-KIT Modes</a:t>
            </a:r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7417EF5B-690D-F6E3-1C4C-BEDBBF21DF21}"/>
              </a:ext>
            </a:extLst>
          </p:cNvPr>
          <p:cNvSpPr/>
          <p:nvPr/>
        </p:nvSpPr>
        <p:spPr>
          <a:xfrm>
            <a:off x="777240" y="3127248"/>
            <a:ext cx="100584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189D4D3C-FD55-0AC4-09A1-30292307172C}"/>
              </a:ext>
            </a:extLst>
          </p:cNvPr>
          <p:cNvSpPr/>
          <p:nvPr/>
        </p:nvSpPr>
        <p:spPr>
          <a:xfrm>
            <a:off x="777240" y="3334091"/>
            <a:ext cx="6165894" cy="94025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5D6B73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Comparison between Coordinated Mode and Autonomous Mode.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DD43E83-8585-D6FB-A212-CC2B01F29336}"/>
              </a:ext>
            </a:extLst>
          </p:cNvPr>
          <p:cNvSpPr/>
          <p:nvPr/>
        </p:nvSpPr>
        <p:spPr>
          <a:xfrm>
            <a:off x="9966960" y="5166360"/>
            <a:ext cx="13716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38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03</a:t>
            </a:r>
            <a:endParaRPr lang="en-US" sz="3800" dirty="0"/>
          </a:p>
        </p:txBody>
      </p:sp>
      <p:sp>
        <p:nvSpPr>
          <p:cNvPr id="12" name="Text 0">
            <a:extLst>
              <a:ext uri="{FF2B5EF4-FFF2-40B4-BE49-F238E27FC236}">
                <a16:creationId xmlns:a16="http://schemas.microsoft.com/office/drawing/2014/main" id="{FDE880DB-A8BF-E11C-0FD2-65B30DA4B5EB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04572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6784848"/>
            <a:ext cx="12191695" cy="73152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777240" y="868680"/>
            <a:ext cx="7315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Aharoni" panose="020F0502020204030204" pitchFamily="2" charset="-79"/>
                <a:cs typeface="Aharoni" panose="020F0502020204030204" pitchFamily="2" charset="-79"/>
              </a:rPr>
              <a:t>SIL-KIT Modes</a:t>
            </a:r>
          </a:p>
        </p:txBody>
      </p:sp>
      <p:sp>
        <p:nvSpPr>
          <p:cNvPr id="5" name="Shape 3"/>
          <p:cNvSpPr/>
          <p:nvPr/>
        </p:nvSpPr>
        <p:spPr>
          <a:xfrm>
            <a:off x="777240" y="1490472"/>
            <a:ext cx="96012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6099048" y="1874520"/>
            <a:ext cx="0" cy="4526280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5"/>
          <p:cNvSpPr/>
          <p:nvPr/>
        </p:nvSpPr>
        <p:spPr>
          <a:xfrm>
            <a:off x="777240" y="1901952"/>
            <a:ext cx="384048" cy="384048"/>
          </a:xfrm>
          <a:prstGeom prst="rect">
            <a:avLst/>
          </a:prstGeom>
          <a:solidFill>
            <a:srgbClr val="FFFFFF">
              <a:alpha val="0"/>
            </a:srgbClr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777240" y="1975104"/>
            <a:ext cx="3840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01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1307592" y="1847088"/>
            <a:ext cx="43434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r>
              <a:rPr lang="en-US" sz="3200" b="1" dirty="0">
                <a:latin typeface="Aharoni" panose="020F0502020204030204" pitchFamily="2" charset="-79"/>
                <a:cs typeface="Aharoni" panose="020F0502020204030204" pitchFamily="2" charset="-79"/>
              </a:rPr>
              <a:t>Coordinated Mode</a:t>
            </a:r>
          </a:p>
        </p:txBody>
      </p:sp>
      <p:sp>
        <p:nvSpPr>
          <p:cNvPr id="10" name="Shape 8"/>
          <p:cNvSpPr/>
          <p:nvPr/>
        </p:nvSpPr>
        <p:spPr>
          <a:xfrm>
            <a:off x="777240" y="2542032"/>
            <a:ext cx="4937760" cy="0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77240" y="3044952"/>
            <a:ext cx="868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TIMING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1801368" y="2971800"/>
            <a:ext cx="39776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Simulation Manager controls global simulation time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777240" y="3721608"/>
            <a:ext cx="4937760" cy="0"/>
          </a:xfrm>
          <a:prstGeom prst="line">
            <a:avLst/>
          </a:prstGeom>
          <a:noFill/>
          <a:ln w="9525">
            <a:solidFill>
              <a:srgbClr val="EDF1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777240" y="4005072"/>
            <a:ext cx="868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SYNC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1801368" y="3931920"/>
            <a:ext cx="39776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indent="0">
              <a:buNone/>
            </a:pPr>
            <a:r>
              <a:rPr lang="en-US" sz="1700" b="1" dirty="0">
                <a:solidFill>
                  <a:srgbClr val="050505"/>
                </a:solidFill>
                <a:latin typeface="Arial" pitchFamily="34" charset="0"/>
                <a:cs typeface="Arial" pitchFamily="34" charset="-120"/>
              </a:rPr>
              <a:t>Centralized synchronization between participants</a:t>
            </a:r>
          </a:p>
        </p:txBody>
      </p:sp>
      <p:sp>
        <p:nvSpPr>
          <p:cNvPr id="16" name="Shape 14"/>
          <p:cNvSpPr/>
          <p:nvPr/>
        </p:nvSpPr>
        <p:spPr>
          <a:xfrm>
            <a:off x="777240" y="4681728"/>
            <a:ext cx="4937760" cy="0"/>
          </a:xfrm>
          <a:prstGeom prst="line">
            <a:avLst/>
          </a:prstGeom>
          <a:noFill/>
          <a:ln w="9525">
            <a:solidFill>
              <a:srgbClr val="EDF1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6446520" y="1901952"/>
            <a:ext cx="384048" cy="384048"/>
          </a:xfrm>
          <a:prstGeom prst="rect">
            <a:avLst/>
          </a:prstGeom>
          <a:solidFill>
            <a:srgbClr val="FFFFFF">
              <a:alpha val="0"/>
            </a:srgbClr>
          </a:solidFill>
          <a:ln w="1524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6446520" y="1975104"/>
            <a:ext cx="384048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02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6976872" y="1847088"/>
            <a:ext cx="43434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latin typeface="Aharoni" panose="020F0502020204030204" pitchFamily="2" charset="-79"/>
                <a:cs typeface="Aharoni" panose="020F0502020204030204" pitchFamily="2" charset="-79"/>
              </a:rPr>
              <a:t>Autonomous</a:t>
            </a:r>
            <a:r>
              <a:rPr lang="en-US" sz="2500" b="1" dirty="0">
                <a:solidFill>
                  <a:srgbClr val="05050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3200" b="1" dirty="0">
                <a:latin typeface="Aharoni" panose="020F0502020204030204" pitchFamily="2" charset="-79"/>
                <a:cs typeface="Aharoni" panose="020F0502020204030204" pitchFamily="2" charset="-79"/>
              </a:rPr>
              <a:t>Mode</a:t>
            </a:r>
          </a:p>
        </p:txBody>
      </p:sp>
      <p:sp>
        <p:nvSpPr>
          <p:cNvPr id="20" name="Shape 18"/>
          <p:cNvSpPr/>
          <p:nvPr/>
        </p:nvSpPr>
        <p:spPr>
          <a:xfrm>
            <a:off x="6446520" y="2542032"/>
            <a:ext cx="4937760" cy="0"/>
          </a:xfrm>
          <a:prstGeom prst="line">
            <a:avLst/>
          </a:prstGeom>
          <a:noFill/>
          <a:ln w="9525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6446520" y="3044952"/>
            <a:ext cx="868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r>
              <a:rPr lang="en-US" sz="1200" b="1" dirty="0">
                <a:solidFill>
                  <a:srgbClr val="009999"/>
                </a:solidFill>
                <a:latin typeface="Arial" pitchFamily="34" charset="0"/>
                <a:cs typeface="Arial" pitchFamily="34" charset="-120"/>
              </a:rPr>
              <a:t>EXECUTION</a:t>
            </a:r>
          </a:p>
        </p:txBody>
      </p:sp>
      <p:sp>
        <p:nvSpPr>
          <p:cNvPr id="22" name="Text 20"/>
          <p:cNvSpPr/>
          <p:nvPr/>
        </p:nvSpPr>
        <p:spPr>
          <a:xfrm>
            <a:off x="7470648" y="2971800"/>
            <a:ext cx="39776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700" b="1" dirty="0">
                <a:solidFill>
                  <a:srgbClr val="050505"/>
                </a:solidFill>
                <a:latin typeface="Arial" pitchFamily="34" charset="0"/>
                <a:cs typeface="Arial" pitchFamily="34" charset="-120"/>
              </a:rPr>
              <a:t>Independent participant execution</a:t>
            </a:r>
          </a:p>
        </p:txBody>
      </p:sp>
      <p:sp>
        <p:nvSpPr>
          <p:cNvPr id="23" name="Shape 21"/>
          <p:cNvSpPr/>
          <p:nvPr/>
        </p:nvSpPr>
        <p:spPr>
          <a:xfrm>
            <a:off x="6446520" y="3721608"/>
            <a:ext cx="4937760" cy="0"/>
          </a:xfrm>
          <a:prstGeom prst="line">
            <a:avLst/>
          </a:prstGeom>
          <a:noFill/>
          <a:ln w="9525">
            <a:solidFill>
              <a:srgbClr val="EDF1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6446520" y="4005072"/>
            <a:ext cx="8686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en-US" sz="1200" b="1" dirty="0">
                <a:solidFill>
                  <a:srgbClr val="009999"/>
                </a:solidFill>
                <a:latin typeface="Arial" pitchFamily="34" charset="0"/>
                <a:cs typeface="Arial" pitchFamily="34" charset="-120"/>
              </a:rPr>
              <a:t>TIMING</a:t>
            </a:r>
          </a:p>
        </p:txBody>
      </p:sp>
      <p:sp>
        <p:nvSpPr>
          <p:cNvPr id="25" name="Text 23"/>
          <p:cNvSpPr/>
          <p:nvPr/>
        </p:nvSpPr>
        <p:spPr>
          <a:xfrm>
            <a:off x="7470648" y="3931920"/>
            <a:ext cx="397764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lnSpcReduction="10000"/>
          </a:bodyPr>
          <a:lstStyle/>
          <a:p>
            <a:pPr indent="0">
              <a:buNone/>
            </a:pPr>
            <a:r>
              <a:rPr lang="en-US" sz="1700" b="1" dirty="0">
                <a:solidFill>
                  <a:srgbClr val="050505"/>
                </a:solidFill>
                <a:latin typeface="Arial" pitchFamily="34" charset="0"/>
                <a:cs typeface="Arial" pitchFamily="34" charset="-120"/>
              </a:rPr>
              <a:t>Each participant controls its own timing</a:t>
            </a:r>
          </a:p>
        </p:txBody>
      </p:sp>
      <p:sp>
        <p:nvSpPr>
          <p:cNvPr id="26" name="Shape 24"/>
          <p:cNvSpPr/>
          <p:nvPr/>
        </p:nvSpPr>
        <p:spPr>
          <a:xfrm>
            <a:off x="6446520" y="4681728"/>
            <a:ext cx="4937760" cy="0"/>
          </a:xfrm>
          <a:prstGeom prst="line">
            <a:avLst/>
          </a:prstGeom>
          <a:noFill/>
          <a:ln w="9525">
            <a:solidFill>
              <a:srgbClr val="EDF1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5"/>
          <p:cNvSpPr/>
          <p:nvPr/>
        </p:nvSpPr>
        <p:spPr>
          <a:xfrm>
            <a:off x="914400" y="5943600"/>
            <a:ext cx="4754880" cy="0"/>
          </a:xfrm>
          <a:prstGeom prst="line">
            <a:avLst/>
          </a:prstGeom>
          <a:noFill/>
          <a:ln w="1397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1188720" y="5916168"/>
            <a:ext cx="3657600" cy="45720"/>
          </a:xfrm>
          <a:prstGeom prst="rect">
            <a:avLst/>
          </a:prstGeom>
          <a:solidFill>
            <a:srgbClr val="009999"/>
          </a:solidFill>
          <a:ln w="12700">
            <a:solidFill>
              <a:srgbClr val="00999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124713" y="5891507"/>
            <a:ext cx="109728" cy="109728"/>
          </a:xfrm>
          <a:prstGeom prst="ellipse">
            <a:avLst/>
          </a:prstGeom>
          <a:solidFill>
            <a:srgbClr val="FFFFFF"/>
          </a:solidFill>
          <a:ln w="1651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Shape 28"/>
          <p:cNvSpPr/>
          <p:nvPr/>
        </p:nvSpPr>
        <p:spPr>
          <a:xfrm>
            <a:off x="2368296" y="5888736"/>
            <a:ext cx="109728" cy="109728"/>
          </a:xfrm>
          <a:prstGeom prst="ellipse">
            <a:avLst/>
          </a:prstGeom>
          <a:solidFill>
            <a:srgbClr val="FFFFFF"/>
          </a:solidFill>
          <a:ln w="1651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1" name="Shape 29"/>
          <p:cNvSpPr/>
          <p:nvPr/>
        </p:nvSpPr>
        <p:spPr>
          <a:xfrm>
            <a:off x="3602736" y="5891506"/>
            <a:ext cx="109728" cy="109728"/>
          </a:xfrm>
          <a:prstGeom prst="ellipse">
            <a:avLst/>
          </a:prstGeom>
          <a:solidFill>
            <a:srgbClr val="FFFFFF"/>
          </a:solidFill>
          <a:ln w="1651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2" name="Shape 30"/>
          <p:cNvSpPr/>
          <p:nvPr/>
        </p:nvSpPr>
        <p:spPr>
          <a:xfrm>
            <a:off x="4809744" y="5891507"/>
            <a:ext cx="109728" cy="109728"/>
          </a:xfrm>
          <a:prstGeom prst="ellipse">
            <a:avLst/>
          </a:prstGeom>
          <a:solidFill>
            <a:srgbClr val="FFFFFF"/>
          </a:solidFill>
          <a:ln w="1651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3" name="Shape 31"/>
          <p:cNvSpPr/>
          <p:nvPr/>
        </p:nvSpPr>
        <p:spPr>
          <a:xfrm>
            <a:off x="6629400" y="5943600"/>
            <a:ext cx="777240" cy="0"/>
          </a:xfrm>
          <a:prstGeom prst="line">
            <a:avLst/>
          </a:prstGeom>
          <a:noFill/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4" name="Shape 32"/>
          <p:cNvSpPr/>
          <p:nvPr/>
        </p:nvSpPr>
        <p:spPr>
          <a:xfrm>
            <a:off x="7342632" y="5897880"/>
            <a:ext cx="91440" cy="91440"/>
          </a:xfrm>
          <a:prstGeom prst="ellipse">
            <a:avLst/>
          </a:prstGeom>
          <a:solidFill>
            <a:srgbClr val="009999"/>
          </a:solidFill>
          <a:ln w="1270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5" name="Shape 33"/>
          <p:cNvSpPr/>
          <p:nvPr/>
        </p:nvSpPr>
        <p:spPr>
          <a:xfrm>
            <a:off x="7772400" y="5943600"/>
            <a:ext cx="777240" cy="0"/>
          </a:xfrm>
          <a:prstGeom prst="line">
            <a:avLst/>
          </a:prstGeom>
          <a:noFill/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6" name="Shape 34"/>
          <p:cNvSpPr/>
          <p:nvPr/>
        </p:nvSpPr>
        <p:spPr>
          <a:xfrm>
            <a:off x="8485632" y="5897880"/>
            <a:ext cx="91440" cy="91440"/>
          </a:xfrm>
          <a:prstGeom prst="ellipse">
            <a:avLst/>
          </a:prstGeom>
          <a:solidFill>
            <a:srgbClr val="009999"/>
          </a:solidFill>
          <a:ln w="1270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7" name="Shape 35"/>
          <p:cNvSpPr/>
          <p:nvPr/>
        </p:nvSpPr>
        <p:spPr>
          <a:xfrm>
            <a:off x="8915400" y="5943600"/>
            <a:ext cx="777240" cy="0"/>
          </a:xfrm>
          <a:prstGeom prst="line">
            <a:avLst/>
          </a:prstGeom>
          <a:noFill/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8" name="Shape 36"/>
          <p:cNvSpPr/>
          <p:nvPr/>
        </p:nvSpPr>
        <p:spPr>
          <a:xfrm>
            <a:off x="9628632" y="5897880"/>
            <a:ext cx="91440" cy="91440"/>
          </a:xfrm>
          <a:prstGeom prst="ellipse">
            <a:avLst/>
          </a:prstGeom>
          <a:solidFill>
            <a:srgbClr val="009999"/>
          </a:solidFill>
          <a:ln w="1270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9" name="Shape 37"/>
          <p:cNvSpPr/>
          <p:nvPr/>
        </p:nvSpPr>
        <p:spPr>
          <a:xfrm>
            <a:off x="10058400" y="5943600"/>
            <a:ext cx="777240" cy="0"/>
          </a:xfrm>
          <a:prstGeom prst="line">
            <a:avLst/>
          </a:prstGeom>
          <a:noFill/>
          <a:ln w="12700">
            <a:solidFill>
              <a:srgbClr val="D7DDE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0" name="Shape 38"/>
          <p:cNvSpPr/>
          <p:nvPr/>
        </p:nvSpPr>
        <p:spPr>
          <a:xfrm>
            <a:off x="10771632" y="5897880"/>
            <a:ext cx="91440" cy="91440"/>
          </a:xfrm>
          <a:prstGeom prst="ellipse">
            <a:avLst/>
          </a:prstGeom>
          <a:solidFill>
            <a:srgbClr val="009999"/>
          </a:solidFill>
          <a:ln w="12700">
            <a:solidFill>
              <a:srgbClr val="0099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0">
            <a:extLst>
              <a:ext uri="{FF2B5EF4-FFF2-40B4-BE49-F238E27FC236}">
                <a16:creationId xmlns:a16="http://schemas.microsoft.com/office/drawing/2014/main" id="{26E99657-0C62-7F63-CD27-44EA663EB95F}"/>
              </a:ext>
            </a:extLst>
          </p:cNvPr>
          <p:cNvSpPr/>
          <p:nvPr/>
        </p:nvSpPr>
        <p:spPr>
          <a:xfrm>
            <a:off x="9913357" y="182880"/>
            <a:ext cx="1973843" cy="9017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00999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SIEMENS</a:t>
            </a:r>
            <a:endParaRPr lang="en-US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1061</Words>
  <Application>Microsoft Office PowerPoint</Application>
  <PresentationFormat>Widescreen</PresentationFormat>
  <Paragraphs>221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Aharoni</vt:lpstr>
      <vt:lpstr>Amasis MT Pro Black</vt:lpstr>
      <vt:lpstr>Aptos 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Template</dc:title>
  <dc:subject>Siemens-style corporate PowerPoint template</dc:subject>
  <dc:creator>OpenAI</dc:creator>
  <cp:lastModifiedBy>Mohamed Galal</cp:lastModifiedBy>
  <cp:revision>26</cp:revision>
  <dcterms:created xsi:type="dcterms:W3CDTF">2026-06-15T16:10:07Z</dcterms:created>
  <dcterms:modified xsi:type="dcterms:W3CDTF">2026-06-21T18:54:04Z</dcterms:modified>
</cp:coreProperties>
</file>